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7" r:id="rId2"/>
  </p:sldMasterIdLst>
  <p:notesMasterIdLst>
    <p:notesMasterId r:id="rId24"/>
  </p:notesMasterIdLst>
  <p:handoutMasterIdLst>
    <p:handoutMasterId r:id="rId25"/>
  </p:handoutMasterIdLst>
  <p:sldIdLst>
    <p:sldId id="291" r:id="rId3"/>
    <p:sldId id="257" r:id="rId4"/>
    <p:sldId id="277" r:id="rId5"/>
    <p:sldId id="293" r:id="rId6"/>
    <p:sldId id="294" r:id="rId7"/>
    <p:sldId id="292" r:id="rId8"/>
    <p:sldId id="290" r:id="rId9"/>
    <p:sldId id="298" r:id="rId10"/>
    <p:sldId id="296" r:id="rId11"/>
    <p:sldId id="284" r:id="rId12"/>
    <p:sldId id="285" r:id="rId13"/>
    <p:sldId id="288" r:id="rId14"/>
    <p:sldId id="286" r:id="rId15"/>
    <p:sldId id="300" r:id="rId16"/>
    <p:sldId id="283" r:id="rId17"/>
    <p:sldId id="295" r:id="rId18"/>
    <p:sldId id="297" r:id="rId19"/>
    <p:sldId id="274" r:id="rId20"/>
    <p:sldId id="299" r:id="rId21"/>
    <p:sldId id="273" r:id="rId22"/>
    <p:sldId id="301" r:id="rId23"/>
  </p:sldIdLst>
  <p:sldSz cx="9144000" cy="5143500" type="screen16x9"/>
  <p:notesSz cx="6810375" cy="9942513"/>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F00"/>
    <a:srgbClr val="FFDF00"/>
    <a:srgbClr val="F3CF45"/>
    <a:srgbClr val="773141"/>
    <a:srgbClr val="5D4F4B"/>
    <a:srgbClr val="1E9D8B"/>
    <a:srgbClr val="AEA400"/>
    <a:srgbClr val="44697D"/>
    <a:srgbClr val="D900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p:cViewPr>
        <p:scale>
          <a:sx n="50" d="100"/>
          <a:sy n="50" d="100"/>
        </p:scale>
        <p:origin x="-1986" y="-7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2075" y="746125"/>
            <a:ext cx="662622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8050" y="4722694"/>
            <a:ext cx="4994275"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18</a:t>
            </a:fld>
            <a:endParaRPr lang="en-US"/>
          </a:p>
        </p:txBody>
      </p:sp>
    </p:spTree>
    <p:extLst>
      <p:ext uri="{BB962C8B-B14F-4D97-AF65-F5344CB8AC3E}">
        <p14:creationId xmlns:p14="http://schemas.microsoft.com/office/powerpoint/2010/main" val="116240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19</a:t>
            </a:fld>
            <a:endParaRPr lang="en-US"/>
          </a:p>
        </p:txBody>
      </p:sp>
    </p:spTree>
    <p:extLst>
      <p:ext uri="{BB962C8B-B14F-4D97-AF65-F5344CB8AC3E}">
        <p14:creationId xmlns:p14="http://schemas.microsoft.com/office/powerpoint/2010/main" val="116240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622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20</a:t>
            </a:fld>
            <a:endParaRPr lang="en-US"/>
          </a:p>
        </p:txBody>
      </p:sp>
    </p:spTree>
    <p:extLst>
      <p:ext uri="{BB962C8B-B14F-4D97-AF65-F5344CB8AC3E}">
        <p14:creationId xmlns:p14="http://schemas.microsoft.com/office/powerpoint/2010/main" val="116240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5" name="Text Box 5"/>
          <p:cNvSpPr txBox="1">
            <a:spLocks noChangeArrowheads="1"/>
          </p:cNvSpPr>
          <p:nvPr userDrawn="1"/>
        </p:nvSpPr>
        <p:spPr bwMode="auto">
          <a:xfrm>
            <a:off x="6400800" y="3143250"/>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7171" name="Rectangle 3"/>
          <p:cNvSpPr>
            <a:spLocks noGrp="1" noChangeArrowheads="1"/>
          </p:cNvSpPr>
          <p:nvPr>
            <p:ph type="ctrTitle"/>
          </p:nvPr>
        </p:nvSpPr>
        <p:spPr>
          <a:xfrm>
            <a:off x="685800" y="1314450"/>
            <a:ext cx="7772400" cy="857250"/>
          </a:xfrm>
        </p:spPr>
        <p:txBody>
          <a:bodyPr/>
          <a:lstStyle>
            <a:lvl1pPr>
              <a:defRPr sz="3700"/>
            </a:lvl1pPr>
          </a:lstStyle>
          <a:p>
            <a:pPr lvl="0"/>
            <a:r>
              <a:rPr lang="en-US" noProof="0" smtClean="0"/>
              <a:t>Click to edit Master title style</a:t>
            </a:r>
          </a:p>
        </p:txBody>
      </p:sp>
      <p:sp>
        <p:nvSpPr>
          <p:cNvPr id="7172" name="Rectangle 4"/>
          <p:cNvSpPr>
            <a:spLocks noGrp="1" noChangeArrowheads="1"/>
          </p:cNvSpPr>
          <p:nvPr>
            <p:ph type="subTitle" idx="1"/>
          </p:nvPr>
        </p:nvSpPr>
        <p:spPr>
          <a:xfrm>
            <a:off x="685800" y="2343150"/>
            <a:ext cx="7772400" cy="1085850"/>
          </a:xfrm>
        </p:spPr>
        <p:txBody>
          <a:bodyPr/>
          <a:lstStyle>
            <a:lvl1pPr marL="0" indent="0">
              <a:buFontTx/>
              <a:buNone/>
              <a:defRPr sz="2200"/>
            </a:lvl1pPr>
          </a:lstStyle>
          <a:p>
            <a:pPr lvl="0"/>
            <a:r>
              <a:rPr lang="en-US" noProof="0" smtClean="0"/>
              <a:t>Click to edit Master subtitle style</a:t>
            </a:r>
          </a:p>
        </p:txBody>
      </p:sp>
    </p:spTree>
    <p:extLst>
      <p:ext uri="{BB962C8B-B14F-4D97-AF65-F5344CB8AC3E}">
        <p14:creationId xmlns:p14="http://schemas.microsoft.com/office/powerpoint/2010/main" val="127425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9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291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28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982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58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90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58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90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48100" cy="257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3848100" cy="257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xfrm>
            <a:off x="685800" y="4800600"/>
            <a:ext cx="1905000" cy="228600"/>
          </a:xfrm>
          <a:prstGeom prst="rect">
            <a:avLst/>
          </a:prstGeom>
          <a:ln/>
        </p:spPr>
        <p:txBody>
          <a:bodyPr/>
          <a:lstStyle>
            <a:lvl1pPr>
              <a:defRPr/>
            </a:lvl1pPr>
          </a:lstStyle>
          <a:p>
            <a:pPr>
              <a:defRPr/>
            </a:pPr>
            <a:fld id="{965DF208-F6BA-48D2-BE32-DFD9BEF01210}" type="slidenum">
              <a:rPr lang="en-US"/>
              <a:pPr>
                <a:defRPr/>
              </a:pPr>
              <a:t>‹#›</a:t>
            </a:fld>
            <a:endParaRPr lang="en-US">
              <a:solidFill>
                <a:schemeClr val="tx1"/>
              </a:solidFill>
            </a:endParaRPr>
          </a:p>
        </p:txBody>
      </p:sp>
    </p:spTree>
    <p:extLst>
      <p:ext uri="{BB962C8B-B14F-4D97-AF65-F5344CB8AC3E}">
        <p14:creationId xmlns:p14="http://schemas.microsoft.com/office/powerpoint/2010/main" val="144671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57250"/>
            <a:ext cx="7848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48100" cy="257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3848100" cy="257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xfrm>
            <a:off x="685800" y="4800600"/>
            <a:ext cx="1905000" cy="228600"/>
          </a:xfrm>
          <a:prstGeom prst="rect">
            <a:avLst/>
          </a:prstGeom>
          <a:ln/>
        </p:spPr>
        <p:txBody>
          <a:bodyPr/>
          <a:lstStyle>
            <a:lvl1pPr>
              <a:defRPr/>
            </a:lvl1pPr>
          </a:lstStyle>
          <a:p>
            <a:pPr>
              <a:defRPr/>
            </a:pPr>
            <a:fld id="{545DC395-8ED0-40DF-B9BB-78DBC33C6EEB}" type="slidenum">
              <a:rPr lang="en-US"/>
              <a:pPr>
                <a:defRPr/>
              </a:pPr>
              <a:t>‹#›</a:t>
            </a:fld>
            <a:endParaRPr lang="en-US">
              <a:solidFill>
                <a:schemeClr val="tx1"/>
              </a:solidFill>
            </a:endParaRPr>
          </a:p>
        </p:txBody>
      </p:sp>
    </p:spTree>
    <p:extLst>
      <p:ext uri="{BB962C8B-B14F-4D97-AF65-F5344CB8AC3E}">
        <p14:creationId xmlns:p14="http://schemas.microsoft.com/office/powerpoint/2010/main" val="222995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12B8230D-9E7F-4EE3-8CA7-DAD94ECE8EAC}" type="datetimeFigureOut">
              <a:rPr lang="en-GB"/>
              <a:pPr>
                <a:defRPr/>
              </a:pPr>
              <a:t>28/03/2018</a:t>
            </a:fld>
            <a:endParaRPr lang="en-GB" dirty="0"/>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D74EA9F7-E8E6-4E8D-8698-451D32E110C0}" type="slidenum">
              <a:rPr lang="en-GB"/>
              <a:pPr>
                <a:defRPr/>
              </a:pPr>
              <a:t>‹#›</a:t>
            </a:fld>
            <a:endParaRPr lang="en-GB" dirty="0"/>
          </a:p>
        </p:txBody>
      </p:sp>
    </p:spTree>
    <p:extLst>
      <p:ext uri="{BB962C8B-B14F-4D97-AF65-F5344CB8AC3E}">
        <p14:creationId xmlns:p14="http://schemas.microsoft.com/office/powerpoint/2010/main" val="20301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42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62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59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92A177-BD4C-6E4C-909C-EEE191ECE654}" type="datetimeFigureOut">
              <a:rPr lang="en-US" smtClean="0">
                <a:solidFill>
                  <a:prstClr val="black">
                    <a:tint val="75000"/>
                  </a:prstClr>
                </a:solidFill>
              </a:rPr>
              <a:pPr/>
              <a:t>3/28/2018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F3F7EB-916F-3540-B792-D4709D1AF3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81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685800" y="857250"/>
            <a:ext cx="7848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828800"/>
            <a:ext cx="78486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3" name="Text Box 9"/>
          <p:cNvSpPr txBox="1">
            <a:spLocks noChangeArrowheads="1"/>
          </p:cNvSpPr>
          <p:nvPr/>
        </p:nvSpPr>
        <p:spPr bwMode="auto">
          <a:xfrm>
            <a:off x="6400800" y="3143250"/>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7" r:id="rId3"/>
    <p:sldLayoutId id="2147483685" r:id="rId4"/>
    <p:sldLayoutId id="2147483699"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F792A177-BD4C-6E4C-909C-EEE191ECE654}" type="datetimeFigureOut">
              <a:rPr lang="en-US" smtClean="0">
                <a:solidFill>
                  <a:prstClr val="black">
                    <a:tint val="75000"/>
                  </a:prstClr>
                </a:solidFill>
                <a:latin typeface="Calibri"/>
                <a:ea typeface="+mn-ea"/>
              </a:rPr>
              <a:pPr defTabSz="457200" eaLnBrk="1" fontAlgn="auto" hangingPunct="1">
                <a:spcBef>
                  <a:spcPts val="0"/>
                </a:spcBef>
                <a:spcAft>
                  <a:spcPts val="0"/>
                </a:spcAft>
              </a:pPr>
              <a:t>3/28/2018</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ACF3F7EB-916F-3540-B792-D4709D1AF39C}"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1460069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ssexfuture.org.uk/media/1256/foe_style_guide.pdf"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EIYHEW6UhDE" TargetMode="External"/><Relationship Id="rId6" Type="http://schemas.openxmlformats.org/officeDocument/2006/relationships/image" Target="../media/image2.jpg"/><Relationship Id="rId5" Type="http://schemas.openxmlformats.org/officeDocument/2006/relationships/image" Target="../media/image7.png"/><Relationship Id="rId4" Type="http://schemas.openxmlformats.org/officeDocument/2006/relationships/hyperlink" Target="https://www.youtube.com/watch?v=EIYHEW6UhDE&amp;t=3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RexkDg7dp-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essexfuture.org.uk/vision/we-can"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essexfuture.org.uk/vision/our-ambition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essexfuture.org.uk/vision/we-can/user-manual/" TargetMode="External"/><Relationship Id="rId2" Type="http://schemas.openxmlformats.org/officeDocument/2006/relationships/hyperlink" Target="http://www.essexfuture.org.uk/vision/we-can"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www.essexfuture.org.uk/vision/we-can/engagement-resources/" TargetMode="External"/><Relationship Id="rId4" Type="http://schemas.openxmlformats.org/officeDocument/2006/relationships/hyperlink" Target="http://www.essexfuture.org.uk/vision/we-can/ideas-boo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ent_Slides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descr="Event_Slides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15"/>
            <a:ext cx="9144000" cy="5143500"/>
          </a:xfrm>
          <a:prstGeom prst="rect">
            <a:avLst/>
          </a:prstGeom>
        </p:spPr>
      </p:pic>
      <p:sp>
        <p:nvSpPr>
          <p:cNvPr id="5" name="Rectangle 3"/>
          <p:cNvSpPr txBox="1">
            <a:spLocks noChangeArrowheads="1"/>
          </p:cNvSpPr>
          <p:nvPr/>
        </p:nvSpPr>
        <p:spPr>
          <a:xfrm>
            <a:off x="251520" y="2597984"/>
            <a:ext cx="2808312" cy="621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2400" b="1" dirty="0" smtClean="0">
                <a:solidFill>
                  <a:schemeClr val="bg1"/>
                </a:solidFill>
              </a:rPr>
              <a:t>Communications Toolkit for Essex Partners</a:t>
            </a:r>
          </a:p>
          <a:p>
            <a:pPr marL="0" indent="0" fontAlgn="auto">
              <a:spcAft>
                <a:spcPts val="0"/>
              </a:spcAft>
              <a:buNone/>
              <a:defRPr/>
            </a:pPr>
            <a:r>
              <a:rPr lang="en-US" sz="2400" b="1" dirty="0" smtClean="0">
                <a:solidFill>
                  <a:schemeClr val="bg1"/>
                </a:solidFill>
              </a:rPr>
              <a:t>March 2018</a:t>
            </a:r>
          </a:p>
        </p:txBody>
      </p:sp>
    </p:spTree>
    <p:extLst>
      <p:ext uri="{BB962C8B-B14F-4D97-AF65-F5344CB8AC3E}">
        <p14:creationId xmlns:p14="http://schemas.microsoft.com/office/powerpoint/2010/main" val="145747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486"/>
            <a:ext cx="7848600" cy="857250"/>
          </a:xfrm>
        </p:spPr>
        <p:txBody>
          <a:bodyPr/>
          <a:lstStyle/>
          <a:p>
            <a:r>
              <a:rPr lang="en-GB" b="1" dirty="0" smtClean="0"/>
              <a:t>Look and feel</a:t>
            </a:r>
            <a:endParaRPr lang="en-GB" b="1" dirty="0"/>
          </a:p>
        </p:txBody>
      </p:sp>
      <p:sp>
        <p:nvSpPr>
          <p:cNvPr id="3" name="Content Placeholder 2"/>
          <p:cNvSpPr>
            <a:spLocks noGrp="1"/>
          </p:cNvSpPr>
          <p:nvPr>
            <p:ph idx="1"/>
          </p:nvPr>
        </p:nvSpPr>
        <p:spPr>
          <a:xfrm>
            <a:off x="685800" y="951570"/>
            <a:ext cx="7848600" cy="3834984"/>
          </a:xfrm>
        </p:spPr>
        <p:txBody>
          <a:bodyPr/>
          <a:lstStyle/>
          <a:p>
            <a:pPr marL="0" indent="0">
              <a:buNone/>
            </a:pPr>
            <a:r>
              <a:rPr lang="en-GB" sz="1400" dirty="0" smtClean="0"/>
              <a:t>The identity for The Future of Essex is intentionally bold to reflect the vision’s Statement of Intent. </a:t>
            </a:r>
          </a:p>
          <a:p>
            <a:pPr marL="0" indent="0">
              <a:buNone/>
            </a:pPr>
            <a:r>
              <a:rPr lang="en-GB" sz="1400" u="sng" dirty="0">
                <a:hlinkClick r:id="rId2"/>
              </a:rPr>
              <a:t>Branding guidelines are </a:t>
            </a:r>
            <a:r>
              <a:rPr lang="en-GB" sz="1400" u="sng" dirty="0" smtClean="0">
                <a:hlinkClick r:id="rId2"/>
              </a:rPr>
              <a:t>available here.</a:t>
            </a:r>
            <a:endParaRPr lang="en-GB" sz="1400" u="sng" dirty="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69" y="1787087"/>
            <a:ext cx="5739140" cy="312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1566439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486"/>
            <a:ext cx="7848600" cy="857250"/>
          </a:xfrm>
        </p:spPr>
        <p:txBody>
          <a:bodyPr/>
          <a:lstStyle/>
          <a:p>
            <a:r>
              <a:rPr lang="en-GB" b="1" dirty="0" smtClean="0"/>
              <a:t>Photography</a:t>
            </a:r>
            <a:endParaRPr lang="en-GB" b="1" dirty="0"/>
          </a:p>
        </p:txBody>
      </p:sp>
      <p:sp>
        <p:nvSpPr>
          <p:cNvPr id="3" name="Content Placeholder 2"/>
          <p:cNvSpPr>
            <a:spLocks noGrp="1"/>
          </p:cNvSpPr>
          <p:nvPr>
            <p:ph idx="1"/>
          </p:nvPr>
        </p:nvSpPr>
        <p:spPr>
          <a:xfrm>
            <a:off x="685800" y="951570"/>
            <a:ext cx="7848600" cy="3834984"/>
          </a:xfrm>
        </p:spPr>
        <p:txBody>
          <a:bodyPr/>
          <a:lstStyle/>
          <a:p>
            <a:pPr marL="0" indent="0">
              <a:buNone/>
            </a:pPr>
            <a:r>
              <a:rPr lang="en-GB" sz="1400" dirty="0"/>
              <a:t>The photography and videography </a:t>
            </a:r>
            <a:r>
              <a:rPr lang="en-GB" sz="1400" dirty="0" smtClean="0"/>
              <a:t>features the many people and places of Essex.</a:t>
            </a:r>
          </a:p>
          <a:p>
            <a:pPr marL="0" indent="0">
              <a:buNone/>
            </a:pPr>
            <a:endParaRPr lang="en-GB" sz="2200" dirty="0"/>
          </a:p>
          <a:p>
            <a:pPr marL="0" indent="0">
              <a:buNone/>
            </a:pPr>
            <a:endParaRPr lang="en-GB" sz="1800" dirty="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7614"/>
            <a:ext cx="7062948" cy="346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103581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486"/>
            <a:ext cx="7848600" cy="857250"/>
          </a:xfrm>
        </p:spPr>
        <p:txBody>
          <a:bodyPr/>
          <a:lstStyle/>
          <a:p>
            <a:r>
              <a:rPr lang="en-GB" b="1" dirty="0" smtClean="0"/>
              <a:t>Video</a:t>
            </a:r>
            <a:endParaRPr lang="en-GB" b="1" dirty="0"/>
          </a:p>
        </p:txBody>
      </p:sp>
      <p:sp>
        <p:nvSpPr>
          <p:cNvPr id="3" name="Content Placeholder 2"/>
          <p:cNvSpPr>
            <a:spLocks noGrp="1"/>
          </p:cNvSpPr>
          <p:nvPr>
            <p:ph idx="1"/>
          </p:nvPr>
        </p:nvSpPr>
        <p:spPr>
          <a:xfrm>
            <a:off x="685800" y="951570"/>
            <a:ext cx="7848600" cy="3834984"/>
          </a:xfrm>
        </p:spPr>
        <p:txBody>
          <a:bodyPr/>
          <a:lstStyle/>
          <a:p>
            <a:pPr marL="0" indent="0">
              <a:buNone/>
            </a:pPr>
            <a:endParaRPr lang="en-GB" sz="2200" dirty="0"/>
          </a:p>
          <a:p>
            <a:pPr marL="0" indent="0">
              <a:buNone/>
            </a:pPr>
            <a:endParaRPr lang="en-GB" sz="1800" dirty="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p:txBody>
      </p:sp>
      <p:pic>
        <p:nvPicPr>
          <p:cNvPr id="4" name="EIYHEW6UhDE"/>
          <p:cNvPicPr>
            <a:picLocks noRot="1" noChangeAspect="1"/>
          </p:cNvPicPr>
          <p:nvPr>
            <a:videoFile r:link="rId1"/>
          </p:nvPr>
        </p:nvPicPr>
        <p:blipFill>
          <a:blip r:embed="rId3"/>
          <a:stretch>
            <a:fillRect/>
          </a:stretch>
        </p:blipFill>
        <p:spPr>
          <a:xfrm>
            <a:off x="755576" y="1701205"/>
            <a:ext cx="7525454" cy="3174801"/>
          </a:xfrm>
          <a:prstGeom prst="rect">
            <a:avLst/>
          </a:prstGeom>
        </p:spPr>
      </p:pic>
      <p:pic>
        <p:nvPicPr>
          <p:cNvPr id="3074"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2043658"/>
            <a:ext cx="59626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5576" y="843558"/>
            <a:ext cx="6336704" cy="954107"/>
          </a:xfrm>
          <a:prstGeom prst="rect">
            <a:avLst/>
          </a:prstGeom>
          <a:noFill/>
        </p:spPr>
        <p:txBody>
          <a:bodyPr wrap="square" rtlCol="0">
            <a:spAutoFit/>
          </a:bodyPr>
          <a:lstStyle/>
          <a:p>
            <a:r>
              <a:rPr lang="en-GB" sz="1400" dirty="0" smtClean="0">
                <a:latin typeface="+mn-lt"/>
              </a:rPr>
              <a:t>More </a:t>
            </a:r>
            <a:r>
              <a:rPr lang="en-GB" sz="1400" dirty="0">
                <a:latin typeface="+mn-lt"/>
              </a:rPr>
              <a:t>than 70 people from across Essex featured in The Future of Essex </a:t>
            </a:r>
            <a:r>
              <a:rPr lang="en-GB" sz="1400" dirty="0" smtClean="0">
                <a:latin typeface="+mn-lt"/>
              </a:rPr>
              <a:t>film.</a:t>
            </a:r>
          </a:p>
          <a:p>
            <a:endParaRPr lang="en-GB" sz="1400" dirty="0" smtClean="0">
              <a:latin typeface="+mn-lt"/>
            </a:endParaRPr>
          </a:p>
          <a:p>
            <a:r>
              <a:rPr lang="en-GB" sz="1400" b="1" dirty="0" smtClean="0">
                <a:latin typeface="+mn-lt"/>
              </a:rPr>
              <a:t>Share </a:t>
            </a:r>
            <a:r>
              <a:rPr lang="en-GB" sz="1400" b="1" dirty="0">
                <a:latin typeface="+mn-lt"/>
              </a:rPr>
              <a:t>the video #</a:t>
            </a:r>
            <a:r>
              <a:rPr lang="en-GB" sz="1400" b="1" dirty="0" err="1">
                <a:latin typeface="+mn-lt"/>
              </a:rPr>
              <a:t>futureessex</a:t>
            </a:r>
            <a:endParaRPr lang="en-GB" sz="1400" b="1" dirty="0">
              <a:latin typeface="+mn-lt"/>
            </a:endParaRPr>
          </a:p>
          <a:p>
            <a:endParaRPr lang="en-GB" sz="1400" dirty="0">
              <a:latin typeface="+mn-lt"/>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1168434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486"/>
            <a:ext cx="7848600" cy="857250"/>
          </a:xfrm>
        </p:spPr>
        <p:txBody>
          <a:bodyPr/>
          <a:lstStyle/>
          <a:p>
            <a:r>
              <a:rPr lang="en-GB" b="1" dirty="0" smtClean="0"/>
              <a:t>Digital assets</a:t>
            </a:r>
            <a:endParaRPr lang="en-GB" b="1" dirty="0"/>
          </a:p>
        </p:txBody>
      </p:sp>
      <p:sp>
        <p:nvSpPr>
          <p:cNvPr id="3" name="Content Placeholder 2"/>
          <p:cNvSpPr>
            <a:spLocks noGrp="1"/>
          </p:cNvSpPr>
          <p:nvPr>
            <p:ph idx="1"/>
          </p:nvPr>
        </p:nvSpPr>
        <p:spPr>
          <a:xfrm>
            <a:off x="685800" y="951570"/>
            <a:ext cx="7848600" cy="3834984"/>
          </a:xfrm>
        </p:spPr>
        <p:txBody>
          <a:bodyPr/>
          <a:lstStyle/>
          <a:p>
            <a:pPr marL="0" indent="0">
              <a:buNone/>
            </a:pPr>
            <a:r>
              <a:rPr lang="en-GB" sz="1400" dirty="0" smtClean="0"/>
              <a:t>As well as reflecting the ambitions the branding is aligned with the transformational themes created by Essex Partners:</a:t>
            </a:r>
          </a:p>
          <a:p>
            <a:pPr marL="0" indent="0">
              <a:buNone/>
            </a:pPr>
            <a:endParaRPr lang="en-GB" sz="1800" dirty="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8" y="1491630"/>
            <a:ext cx="4480110" cy="346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52666" y="1599643"/>
            <a:ext cx="2967806" cy="2462213"/>
          </a:xfrm>
          <a:prstGeom prst="rect">
            <a:avLst/>
          </a:prstGeom>
          <a:noFill/>
        </p:spPr>
        <p:txBody>
          <a:bodyPr wrap="square" rtlCol="0">
            <a:spAutoFit/>
          </a:bodyPr>
          <a:lstStyle/>
          <a:p>
            <a:pPr marL="342900" indent="-342900">
              <a:buFont typeface="Arial" panose="020B0604020202020204" pitchFamily="34" charset="0"/>
              <a:buChar char="•"/>
            </a:pPr>
            <a:r>
              <a:rPr lang="en-GB" sz="1400" dirty="0">
                <a:latin typeface="+mn-lt"/>
              </a:rPr>
              <a:t>Leadership</a:t>
            </a:r>
          </a:p>
          <a:p>
            <a:pPr marL="342900" indent="-342900">
              <a:buFont typeface="Arial" panose="020B0604020202020204" pitchFamily="34" charset="0"/>
              <a:buChar char="•"/>
            </a:pPr>
            <a:r>
              <a:rPr lang="en-GB" sz="1400" dirty="0" smtClean="0">
                <a:latin typeface="+mn-lt"/>
              </a:rPr>
              <a:t>Community</a:t>
            </a:r>
            <a:endParaRPr lang="en-GB" sz="1400" dirty="0">
              <a:latin typeface="+mn-lt"/>
            </a:endParaRPr>
          </a:p>
          <a:p>
            <a:pPr marL="342900" indent="-342900">
              <a:buFont typeface="Arial" panose="020B0604020202020204" pitchFamily="34" charset="0"/>
              <a:buChar char="•"/>
            </a:pPr>
            <a:r>
              <a:rPr lang="en-GB" sz="1400" dirty="0">
                <a:latin typeface="+mn-lt"/>
              </a:rPr>
              <a:t>Prevention</a:t>
            </a:r>
          </a:p>
          <a:p>
            <a:pPr marL="342900" indent="-342900">
              <a:buFont typeface="Arial" panose="020B0604020202020204" pitchFamily="34" charset="0"/>
              <a:buChar char="•"/>
            </a:pPr>
            <a:r>
              <a:rPr lang="en-GB" sz="1400" dirty="0" smtClean="0">
                <a:latin typeface="+mn-lt"/>
              </a:rPr>
              <a:t>Innovation</a:t>
            </a:r>
          </a:p>
          <a:p>
            <a:endParaRPr lang="en-GB" sz="1400" dirty="0">
              <a:latin typeface="+mn-lt"/>
            </a:endParaRPr>
          </a:p>
          <a:p>
            <a:r>
              <a:rPr lang="en-GB" sz="1400" dirty="0">
                <a:latin typeface="+mn-lt"/>
              </a:rPr>
              <a:t>Digital banners are </a:t>
            </a:r>
            <a:r>
              <a:rPr lang="en-GB" sz="1400" dirty="0" smtClean="0">
                <a:latin typeface="+mn-lt"/>
              </a:rPr>
              <a:t>available for social media, websites, presentations, TV screens, newsletter template.</a:t>
            </a:r>
            <a:endParaRPr lang="en-GB" sz="1400" dirty="0">
              <a:latin typeface="+mn-lt"/>
            </a:endParaRPr>
          </a:p>
          <a:p>
            <a:endParaRPr lang="en-GB" sz="1400" dirty="0">
              <a:latin typeface="+mn-lt"/>
            </a:endParaRPr>
          </a:p>
          <a:p>
            <a:endParaRPr lang="en-GB" sz="1400"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2877591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486"/>
            <a:ext cx="7848600" cy="857250"/>
          </a:xfrm>
        </p:spPr>
        <p:txBody>
          <a:bodyPr/>
          <a:lstStyle/>
          <a:p>
            <a:r>
              <a:rPr lang="en-GB" b="1" dirty="0" smtClean="0"/>
              <a:t>Event branding</a:t>
            </a:r>
            <a:endParaRPr lang="en-GB" b="1" dirty="0"/>
          </a:p>
        </p:txBody>
      </p:sp>
      <p:sp>
        <p:nvSpPr>
          <p:cNvPr id="3" name="Content Placeholder 2"/>
          <p:cNvSpPr>
            <a:spLocks noGrp="1"/>
          </p:cNvSpPr>
          <p:nvPr>
            <p:ph idx="1"/>
          </p:nvPr>
        </p:nvSpPr>
        <p:spPr>
          <a:xfrm>
            <a:off x="685800" y="951570"/>
            <a:ext cx="7848600" cy="3834984"/>
          </a:xfrm>
        </p:spPr>
        <p:txBody>
          <a:bodyPr/>
          <a:lstStyle/>
          <a:p>
            <a:pPr marL="0" indent="0">
              <a:buNone/>
            </a:pPr>
            <a:r>
              <a:rPr lang="en-GB" sz="1400" dirty="0" smtClean="0"/>
              <a:t>If you’re planning an event we have some branded materials that may be available to use bunting, banners, pens etc.</a:t>
            </a:r>
          </a:p>
          <a:p>
            <a:pPr marL="0" indent="0">
              <a:buNone/>
            </a:pPr>
            <a:endParaRPr lang="en-GB" sz="1400" dirty="0" smtClean="0"/>
          </a:p>
          <a:p>
            <a:pPr marL="0" indent="0">
              <a:buNone/>
            </a:pPr>
            <a:endParaRPr lang="en-GB" sz="1800" dirty="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808" y="1491630"/>
            <a:ext cx="74676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004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1480"/>
            <a:ext cx="7848600" cy="857250"/>
          </a:xfrm>
        </p:spPr>
        <p:txBody>
          <a:bodyPr/>
          <a:lstStyle/>
          <a:p>
            <a:r>
              <a:rPr lang="en-GB" sz="3300" b="1" dirty="0" smtClean="0"/>
              <a:t>Statements to provoke thought</a:t>
            </a:r>
            <a:endParaRPr lang="en-GB" sz="3300" b="1" dirty="0"/>
          </a:p>
        </p:txBody>
      </p:sp>
      <p:sp>
        <p:nvSpPr>
          <p:cNvPr id="3" name="Content Placeholder 2"/>
          <p:cNvSpPr>
            <a:spLocks noGrp="1"/>
          </p:cNvSpPr>
          <p:nvPr>
            <p:ph idx="1"/>
          </p:nvPr>
        </p:nvSpPr>
        <p:spPr>
          <a:xfrm>
            <a:off x="683568" y="1059582"/>
            <a:ext cx="7848600" cy="3618402"/>
          </a:xfrm>
        </p:spPr>
        <p:txBody>
          <a:bodyPr/>
          <a:lstStyle/>
          <a:p>
            <a:r>
              <a:rPr lang="en-GB" sz="1400" dirty="0" smtClean="0"/>
              <a:t>Things happen in Essex. We are do-</a:t>
            </a:r>
            <a:r>
              <a:rPr lang="en-GB" sz="1400" dirty="0" err="1" smtClean="0"/>
              <a:t>ers</a:t>
            </a:r>
            <a:endParaRPr lang="en-GB" sz="1400" dirty="0" smtClean="0"/>
          </a:p>
          <a:p>
            <a:r>
              <a:rPr lang="en-GB" sz="1400" dirty="0" smtClean="0"/>
              <a:t>Essex is a contradiction</a:t>
            </a:r>
          </a:p>
          <a:p>
            <a:r>
              <a:rPr lang="en-GB" sz="1400" dirty="0" smtClean="0"/>
              <a:t>The biggest challenge facing Essex is its increasing population and the increasing age of its citizens</a:t>
            </a:r>
          </a:p>
          <a:p>
            <a:r>
              <a:rPr lang="en-GB" sz="1400" dirty="0" smtClean="0"/>
              <a:t>Children and young people are our future and we need to make sure they want to stay in Essex</a:t>
            </a:r>
          </a:p>
          <a:p>
            <a:r>
              <a:rPr lang="en-GB" sz="1400" dirty="0" smtClean="0"/>
              <a:t>Essex is many small strong communities, not a single community</a:t>
            </a:r>
          </a:p>
          <a:p>
            <a:r>
              <a:rPr lang="en-GB" sz="1400" dirty="0" smtClean="0"/>
              <a:t>Essex is full of hidden gems</a:t>
            </a:r>
          </a:p>
          <a:p>
            <a:r>
              <a:rPr lang="en-GB" sz="1400" dirty="0" smtClean="0"/>
              <a:t>We have become prisoners of the commute</a:t>
            </a:r>
          </a:p>
          <a:p>
            <a:r>
              <a:rPr lang="en-GB" sz="1400" dirty="0" smtClean="0"/>
              <a:t>Essex people are always ready to do business</a:t>
            </a:r>
          </a:p>
          <a:p>
            <a:r>
              <a:rPr lang="en-GB" sz="1400" dirty="0" smtClean="0"/>
              <a:t>Change is unstoppable. And so are we.</a:t>
            </a:r>
          </a:p>
          <a:p>
            <a:endParaRPr lang="en-GB" sz="1400" dirty="0" smtClean="0"/>
          </a:p>
          <a:p>
            <a:pPr marL="0" indent="0">
              <a:buNone/>
            </a:pPr>
            <a:r>
              <a:rPr lang="en-GB" sz="1400" dirty="0" smtClean="0"/>
              <a:t>Copy is available for use in newsletters, on websites </a:t>
            </a:r>
            <a:r>
              <a:rPr lang="en-GB" sz="1400" dirty="0" err="1" smtClean="0"/>
              <a:t>etc</a:t>
            </a:r>
            <a:r>
              <a:rPr lang="en-GB" sz="1400" dirty="0" smtClean="0"/>
              <a:t>, PR templates are also available upon request to essex.partners@essex.gov.uk.  </a:t>
            </a:r>
            <a:endParaRPr lang="en-GB"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192362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1297"/>
            <a:ext cx="9144000" cy="114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
        <p:nvSpPr>
          <p:cNvPr id="7" name="Title 1"/>
          <p:cNvSpPr txBox="1">
            <a:spLocks/>
          </p:cNvSpPr>
          <p:nvPr/>
        </p:nvSpPr>
        <p:spPr bwMode="auto">
          <a:xfrm>
            <a:off x="755576" y="1344724"/>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b="1" kern="0" dirty="0" smtClean="0"/>
              <a:t>Communications Framework</a:t>
            </a:r>
            <a:endParaRPr lang="en-GB" b="1" kern="0" dirty="0"/>
          </a:p>
        </p:txBody>
      </p:sp>
      <p:sp>
        <p:nvSpPr>
          <p:cNvPr id="8" name="Subtitle 2"/>
          <p:cNvSpPr txBox="1">
            <a:spLocks/>
          </p:cNvSpPr>
          <p:nvPr/>
        </p:nvSpPr>
        <p:spPr bwMode="auto">
          <a:xfrm>
            <a:off x="685800" y="2091638"/>
            <a:ext cx="7772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r>
              <a:rPr lang="en-GB" b="1" kern="0" dirty="0" smtClean="0"/>
              <a:t>Three-step communications approach </a:t>
            </a:r>
            <a:endParaRPr lang="en-GB" b="1" kern="0" dirty="0"/>
          </a:p>
        </p:txBody>
      </p:sp>
    </p:spTree>
    <p:extLst>
      <p:ext uri="{BB962C8B-B14F-4D97-AF65-F5344CB8AC3E}">
        <p14:creationId xmlns:p14="http://schemas.microsoft.com/office/powerpoint/2010/main" val="3462939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1480"/>
            <a:ext cx="7848600" cy="857250"/>
          </a:xfrm>
        </p:spPr>
        <p:txBody>
          <a:bodyPr/>
          <a:lstStyle/>
          <a:p>
            <a:r>
              <a:rPr lang="en-GB" b="1" dirty="0" smtClean="0"/>
              <a:t>Inspire - Educate - Reinforce</a:t>
            </a:r>
            <a:endParaRPr lang="en-GB" b="1" dirty="0"/>
          </a:p>
        </p:txBody>
      </p:sp>
      <p:sp>
        <p:nvSpPr>
          <p:cNvPr id="3" name="Content Placeholder 2"/>
          <p:cNvSpPr>
            <a:spLocks noGrp="1"/>
          </p:cNvSpPr>
          <p:nvPr>
            <p:ph idx="1"/>
          </p:nvPr>
        </p:nvSpPr>
        <p:spPr>
          <a:xfrm>
            <a:off x="683568" y="915566"/>
            <a:ext cx="7848600" cy="3690410"/>
          </a:xfrm>
        </p:spPr>
        <p:txBody>
          <a:bodyPr/>
          <a:lstStyle/>
          <a:p>
            <a:pPr marL="0" indent="0">
              <a:buNone/>
            </a:pPr>
            <a:r>
              <a:rPr lang="en-GB" sz="1400" b="1" dirty="0"/>
              <a:t>Essex Leaders: Action-Leadership Communications</a:t>
            </a:r>
            <a:r>
              <a:rPr lang="en-GB" sz="1400" dirty="0"/>
              <a:t> </a:t>
            </a:r>
          </a:p>
          <a:p>
            <a:r>
              <a:rPr lang="en-GB" sz="1400" dirty="0"/>
              <a:t>Create impactful communications from senior organisational leaders </a:t>
            </a:r>
            <a:endParaRPr lang="en-GB" sz="1400" dirty="0" smtClean="0"/>
          </a:p>
          <a:p>
            <a:r>
              <a:rPr lang="en-GB" sz="1400" dirty="0" smtClean="0"/>
              <a:t>Demonstrate action </a:t>
            </a:r>
          </a:p>
          <a:p>
            <a:r>
              <a:rPr lang="en-GB" sz="1400" dirty="0" smtClean="0"/>
              <a:t>Galvanise additional support. </a:t>
            </a:r>
            <a:endParaRPr lang="en-GB" sz="1400" dirty="0"/>
          </a:p>
          <a:p>
            <a:pPr marL="0" indent="0">
              <a:buNone/>
            </a:pPr>
            <a:r>
              <a:rPr lang="en-GB" sz="1400" b="1" dirty="0" smtClean="0"/>
              <a:t>Essex </a:t>
            </a:r>
            <a:r>
              <a:rPr lang="en-GB" sz="1400" b="1" dirty="0"/>
              <a:t>Champions: Internal Communications</a:t>
            </a:r>
            <a:endParaRPr lang="en-GB" sz="1400" dirty="0"/>
          </a:p>
          <a:p>
            <a:r>
              <a:rPr lang="en-GB" sz="1400" dirty="0" smtClean="0"/>
              <a:t>Create </a:t>
            </a:r>
            <a:r>
              <a:rPr lang="en-GB" sz="1400" dirty="0"/>
              <a:t>a ‘golden thread’ </a:t>
            </a:r>
            <a:r>
              <a:rPr lang="en-GB" sz="1400" dirty="0" smtClean="0"/>
              <a:t>based </a:t>
            </a:r>
            <a:r>
              <a:rPr lang="en-GB" sz="1400" dirty="0"/>
              <a:t>on customer </a:t>
            </a:r>
            <a:r>
              <a:rPr lang="en-GB" sz="1400" dirty="0" smtClean="0"/>
              <a:t>insight, </a:t>
            </a:r>
            <a:r>
              <a:rPr lang="en-GB" sz="1400" dirty="0"/>
              <a:t>aligned with organisational </a:t>
            </a:r>
            <a:r>
              <a:rPr lang="en-GB" sz="1400" dirty="0" smtClean="0"/>
              <a:t>strategies</a:t>
            </a:r>
          </a:p>
          <a:p>
            <a:r>
              <a:rPr lang="en-GB" sz="1400" dirty="0" smtClean="0"/>
              <a:t>Bring </a:t>
            </a:r>
            <a:r>
              <a:rPr lang="en-GB" sz="1400" dirty="0"/>
              <a:t>The Future of Essex vision to </a:t>
            </a:r>
            <a:r>
              <a:rPr lang="en-GB" sz="1400" dirty="0" smtClean="0"/>
              <a:t>life</a:t>
            </a:r>
          </a:p>
          <a:p>
            <a:r>
              <a:rPr lang="en-GB" sz="1400" dirty="0" smtClean="0"/>
              <a:t>Establish the Vision’s </a:t>
            </a:r>
            <a:r>
              <a:rPr lang="en-GB" sz="1400" dirty="0"/>
              <a:t>relevance to all employees, </a:t>
            </a:r>
            <a:r>
              <a:rPr lang="en-GB" sz="1400" dirty="0" smtClean="0"/>
              <a:t>generate discussion and contribution</a:t>
            </a:r>
          </a:p>
          <a:p>
            <a:r>
              <a:rPr lang="en-GB" sz="1400" dirty="0" smtClean="0"/>
              <a:t>Encourage </a:t>
            </a:r>
            <a:r>
              <a:rPr lang="en-GB" sz="1400" dirty="0"/>
              <a:t>behaviour change and build a resource of internal vision champions. </a:t>
            </a:r>
          </a:p>
          <a:p>
            <a:pPr marL="0" indent="0">
              <a:buNone/>
            </a:pPr>
            <a:r>
              <a:rPr lang="en-GB" sz="1400" b="1" dirty="0" smtClean="0"/>
              <a:t>Essex </a:t>
            </a:r>
            <a:r>
              <a:rPr lang="en-GB" sz="1400" b="1" dirty="0"/>
              <a:t>Voices: External Communications</a:t>
            </a:r>
            <a:endParaRPr lang="en-GB" sz="1400" dirty="0"/>
          </a:p>
          <a:p>
            <a:r>
              <a:rPr lang="en-GB" sz="1400" dirty="0"/>
              <a:t>Share the stories of local Essex people to create a narrative around the vision that is relevant to people in local </a:t>
            </a:r>
            <a:r>
              <a:rPr lang="en-GB" sz="1400" dirty="0" smtClean="0"/>
              <a:t>areas</a:t>
            </a:r>
          </a:p>
          <a:p>
            <a:r>
              <a:rPr lang="en-GB" sz="1400" dirty="0" smtClean="0"/>
              <a:t>Stimulate </a:t>
            </a:r>
            <a:r>
              <a:rPr lang="en-GB" sz="1400" dirty="0"/>
              <a:t>a dialogue locally, </a:t>
            </a:r>
            <a:r>
              <a:rPr lang="en-GB" sz="1400" dirty="0" smtClean="0"/>
              <a:t>enable </a:t>
            </a:r>
            <a:r>
              <a:rPr lang="en-GB" sz="1400" dirty="0"/>
              <a:t>connections to be made to community </a:t>
            </a:r>
            <a:r>
              <a:rPr lang="en-GB" sz="1400" dirty="0" smtClean="0"/>
              <a:t>activities</a:t>
            </a:r>
          </a:p>
          <a:p>
            <a:r>
              <a:rPr lang="en-GB" sz="1400" dirty="0" smtClean="0"/>
              <a:t>Shape </a:t>
            </a:r>
            <a:r>
              <a:rPr lang="en-GB" sz="1400" dirty="0"/>
              <a:t>a resource of community </a:t>
            </a:r>
            <a:r>
              <a:rPr lang="en-GB" sz="1400" dirty="0" smtClean="0"/>
              <a:t>ambassadors to </a:t>
            </a:r>
            <a:r>
              <a:rPr lang="en-GB" sz="1400" dirty="0"/>
              <a:t>build pride in </a:t>
            </a:r>
            <a:r>
              <a:rPr lang="en-GB" sz="1400" dirty="0" smtClean="0"/>
              <a:t>Essex</a:t>
            </a:r>
          </a:p>
          <a:p>
            <a:r>
              <a:rPr lang="en-GB" sz="1400" dirty="0"/>
              <a:t>B</a:t>
            </a:r>
            <a:r>
              <a:rPr lang="en-GB" sz="1400" dirty="0" smtClean="0"/>
              <a:t>ust stereotypes.</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6142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95666619"/>
              </p:ext>
            </p:extLst>
          </p:nvPr>
        </p:nvGraphicFramePr>
        <p:xfrm>
          <a:off x="683568" y="969992"/>
          <a:ext cx="7992888" cy="4050030"/>
        </p:xfrm>
        <a:graphic>
          <a:graphicData uri="http://schemas.openxmlformats.org/drawingml/2006/table">
            <a:tbl>
              <a:tblPr firstRow="1" bandRow="1">
                <a:tableStyleId>{284E427A-3D55-4303-BF80-6455036E1DE7}</a:tableStyleId>
              </a:tblPr>
              <a:tblGrid>
                <a:gridCol w="1542487"/>
                <a:gridCol w="6450401"/>
              </a:tblGrid>
              <a:tr h="278130">
                <a:tc>
                  <a:txBody>
                    <a:bodyPr/>
                    <a:lstStyle/>
                    <a:p>
                      <a:r>
                        <a:rPr lang="en-GB" sz="1100" b="1" kern="1200" baseline="0" dirty="0" smtClean="0">
                          <a:solidFill>
                            <a:schemeClr val="tx1"/>
                          </a:solidFill>
                          <a:effectLst/>
                          <a:latin typeface="+mn-lt"/>
                          <a:ea typeface="+mn-ea"/>
                          <a:cs typeface="+mn-cs"/>
                        </a:rPr>
                        <a:t>Audience</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c>
                  <a:txBody>
                    <a:bodyPr/>
                    <a:lstStyle/>
                    <a:p>
                      <a:r>
                        <a:rPr lang="en-GB" sz="1100" b="1" dirty="0" smtClean="0">
                          <a:solidFill>
                            <a:schemeClr val="tx1"/>
                          </a:solidFill>
                          <a:latin typeface="+mn-lt"/>
                        </a:rPr>
                        <a:t>Example activity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r>
              <a:tr h="342900">
                <a:tc>
                  <a:txBody>
                    <a:bodyPr/>
                    <a:lstStyle/>
                    <a:p>
                      <a:r>
                        <a:rPr lang="en-GB" sz="900" b="0" i="0" kern="1200" dirty="0" smtClean="0">
                          <a:solidFill>
                            <a:schemeClr val="dk1"/>
                          </a:solidFill>
                          <a:effectLst/>
                          <a:latin typeface="+mn-lt"/>
                          <a:ea typeface="+mn-ea"/>
                          <a:cs typeface="+mn-cs"/>
                        </a:rPr>
                        <a:t>Essex</a:t>
                      </a:r>
                      <a:r>
                        <a:rPr lang="en-GB" sz="900" b="0" i="0" kern="1200" baseline="0" dirty="0" smtClean="0">
                          <a:solidFill>
                            <a:schemeClr val="dk1"/>
                          </a:solidFill>
                          <a:effectLst/>
                          <a:latin typeface="+mn-lt"/>
                          <a:ea typeface="+mn-ea"/>
                          <a:cs typeface="+mn-cs"/>
                        </a:rPr>
                        <a:t> L</a:t>
                      </a:r>
                      <a:r>
                        <a:rPr lang="en-GB" sz="900" b="0" i="0" kern="1200" dirty="0" smtClean="0">
                          <a:solidFill>
                            <a:schemeClr val="dk1"/>
                          </a:solidFill>
                          <a:effectLst/>
                          <a:latin typeface="+mn-lt"/>
                          <a:ea typeface="+mn-ea"/>
                          <a:cs typeface="+mn-cs"/>
                        </a:rPr>
                        <a:t>eaders</a:t>
                      </a:r>
                      <a:endParaRPr lang="en-GB" sz="900" b="0" i="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b="0" i="0" baseline="0" dirty="0" smtClean="0">
                          <a:latin typeface="+mn-lt"/>
                        </a:rPr>
                        <a:t>The Future of Essex sign-up announcement from CEO, explaining what this will mean for the organisation, next steps and a call to action for stakeholder support, communicated via PR, blog or article.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baseline="0" dirty="0" smtClean="0">
                        <a:latin typeface="+mn-lt"/>
                      </a:endParaRPr>
                    </a:p>
                    <a:p>
                      <a:r>
                        <a:rPr lang="en-GB" sz="900" b="0" i="0" baseline="0" dirty="0" smtClean="0">
                          <a:latin typeface="+mn-lt"/>
                        </a:rPr>
                        <a:t>Communicate vision messaging in local, regional and national meetings and at events.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0060">
                <a:tc>
                  <a:txBody>
                    <a:bodyPr/>
                    <a:lstStyle/>
                    <a:p>
                      <a:r>
                        <a:rPr lang="en-GB" sz="900" b="0" i="0" kern="1200" dirty="0" smtClean="0">
                          <a:solidFill>
                            <a:schemeClr val="dk1"/>
                          </a:solidFill>
                          <a:effectLst/>
                          <a:latin typeface="+mn-lt"/>
                          <a:ea typeface="+mn-ea"/>
                          <a:cs typeface="+mn-cs"/>
                        </a:rPr>
                        <a:t>Essex Champions</a:t>
                      </a:r>
                    </a:p>
                    <a:p>
                      <a:endParaRPr lang="en-GB" sz="900" b="0" i="0" kern="1200" dirty="0" smtClean="0">
                        <a:solidFill>
                          <a:schemeClr val="dk1"/>
                        </a:solidFill>
                        <a:effectLst/>
                        <a:latin typeface="+mn-lt"/>
                        <a:ea typeface="+mn-ea"/>
                        <a:cs typeface="+mn-cs"/>
                      </a:endParaRPr>
                    </a:p>
                    <a:p>
                      <a:endParaRPr lang="en-GB" sz="900" b="0" i="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kern="1200" dirty="0" smtClean="0">
                          <a:solidFill>
                            <a:schemeClr val="dk1"/>
                          </a:solidFill>
                          <a:effectLst/>
                          <a:latin typeface="+mn-lt"/>
                          <a:ea typeface="+mn-ea"/>
                          <a:cs typeface="+mn-cs"/>
                        </a:rPr>
                        <a:t>HR</a:t>
                      </a:r>
                      <a:r>
                        <a:rPr lang="en-GB" sz="900" b="0" i="0" kern="1200" baseline="0" dirty="0" smtClean="0">
                          <a:solidFill>
                            <a:schemeClr val="dk1"/>
                          </a:solidFill>
                          <a:effectLst/>
                          <a:latin typeface="+mn-lt"/>
                          <a:ea typeface="+mn-ea"/>
                          <a:cs typeface="+mn-cs"/>
                        </a:rPr>
                        <a:t> and Budget Planning teams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kern="1200" baseline="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kern="1200" baseline="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kern="1200" dirty="0" smtClean="0">
                          <a:solidFill>
                            <a:schemeClr val="dk1"/>
                          </a:solidFill>
                          <a:effectLst/>
                          <a:latin typeface="+mn-lt"/>
                          <a:ea typeface="+mn-ea"/>
                          <a:cs typeface="+mn-cs"/>
                        </a:rPr>
                        <a:t>Budget holders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kern="1200" dirty="0" smtClean="0">
                        <a:solidFill>
                          <a:schemeClr val="dk1"/>
                        </a:solidFill>
                        <a:effectLst/>
                        <a:latin typeface="+mn-lt"/>
                        <a:ea typeface="+mn-ea"/>
                        <a:cs typeface="+mn-cs"/>
                      </a:endParaRPr>
                    </a:p>
                    <a:p>
                      <a:endParaRPr lang="en-GB" sz="900" b="0" i="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kern="1200" dirty="0" smtClean="0">
                          <a:solidFill>
                            <a:schemeClr val="dk1"/>
                          </a:solidFill>
                          <a:effectLst/>
                          <a:latin typeface="+mn-lt"/>
                          <a:ea typeface="+mn-ea"/>
                          <a:cs typeface="+mn-cs"/>
                        </a:rPr>
                        <a:t>Line managers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kern="1200" dirty="0" smtClean="0">
                          <a:solidFill>
                            <a:schemeClr val="dk1"/>
                          </a:solidFill>
                          <a:effectLst/>
                          <a:latin typeface="+mn-lt"/>
                          <a:ea typeface="+mn-ea"/>
                          <a:cs typeface="+mn-cs"/>
                        </a:rPr>
                        <a:t>All employees</a:t>
                      </a:r>
                    </a:p>
                    <a:p>
                      <a:endParaRPr lang="en-GB" sz="900" b="0" i="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b="0" i="0" baseline="0" dirty="0" smtClean="0">
                          <a:latin typeface="+mn-lt"/>
                        </a:rPr>
                        <a:t>The Future of Essex sign up announcement  and scene setting piece from CEO, explaining what this will mean for organisation, what this will mean for employees and how they can get involved with an overview of next steps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dirty="0" smtClean="0">
                          <a:latin typeface="+mn-lt"/>
                        </a:rPr>
                        <a:t>Follow-on briefing from relevant senior leader (board member or equivalent) explaining what</a:t>
                      </a:r>
                      <a:r>
                        <a:rPr lang="en-GB" sz="900" b="0" i="0" baseline="0" dirty="0" smtClean="0">
                          <a:latin typeface="+mn-lt"/>
                        </a:rPr>
                        <a:t> The  Future of Essex will mean for them in a ‘professional’ capacity, outlining where it will influence business and people planning along with details of next steps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dirty="0" smtClean="0">
                          <a:latin typeface="+mn-lt"/>
                        </a:rPr>
                        <a:t>Follow -on briefing</a:t>
                      </a:r>
                      <a:r>
                        <a:rPr lang="en-GB" sz="900" b="0" i="0" baseline="0" dirty="0" smtClean="0">
                          <a:latin typeface="+mn-lt"/>
                        </a:rPr>
                        <a:t> from Finance Director (or equivalent) reinforcing organisation's commitment to The Future of Essex and explaining how the business planning process will support it. Overview of next steps and key timescales (short and long term activities)</a:t>
                      </a:r>
                      <a:endParaRPr lang="en-GB" sz="900" b="0" i="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dirty="0" smtClean="0">
                          <a:latin typeface="+mn-lt"/>
                        </a:rPr>
                        <a:t>Follow on briefing from HR Director</a:t>
                      </a:r>
                      <a:r>
                        <a:rPr lang="en-GB" sz="900" b="0" i="0" baseline="0" dirty="0" smtClean="0">
                          <a:latin typeface="+mn-lt"/>
                        </a:rPr>
                        <a:t> (or equivalent) reinforcing organisation’s commitment to The Future of Essex in a ‘people’ capacity, explaining how performance management and people plans will support it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dirty="0" smtClean="0">
                          <a:latin typeface="+mn-lt"/>
                        </a:rPr>
                        <a:t>Follow on briefings via BAU channels, highlighting link between local activity</a:t>
                      </a:r>
                      <a:r>
                        <a:rPr lang="en-GB" sz="900" b="0" i="0" baseline="0" dirty="0" smtClean="0">
                          <a:latin typeface="+mn-lt"/>
                        </a:rPr>
                        <a:t> and delivery of The Future of Essex (where appreciable) </a:t>
                      </a:r>
                      <a:endParaRPr lang="en-GB" sz="900" b="0" i="0" dirty="0" smtClean="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900">
                <a:tc>
                  <a:txBody>
                    <a:bodyPr/>
                    <a:lstStyle/>
                    <a:p>
                      <a:r>
                        <a:rPr lang="en-GB" sz="900" b="0" i="0" kern="1200" dirty="0" smtClean="0">
                          <a:solidFill>
                            <a:schemeClr val="dk1"/>
                          </a:solidFill>
                          <a:effectLst/>
                          <a:latin typeface="+mn-lt"/>
                          <a:ea typeface="+mn-ea"/>
                          <a:cs typeface="+mn-cs"/>
                        </a:rPr>
                        <a:t>Essex Voices</a:t>
                      </a:r>
                      <a:endParaRPr lang="en-GB" sz="900" b="0" i="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900" b="0" i="0" kern="1200" dirty="0" smtClean="0">
                          <a:solidFill>
                            <a:schemeClr val="dk1"/>
                          </a:solidFill>
                          <a:latin typeface="+mn-lt"/>
                          <a:ea typeface="+mn-ea"/>
                          <a:cs typeface="+mn-cs"/>
                        </a:rPr>
                        <a:t>Essex Stories: Use #</a:t>
                      </a:r>
                      <a:r>
                        <a:rPr lang="en-GB" sz="900" b="0" i="0" kern="1200" dirty="0" err="1" smtClean="0">
                          <a:solidFill>
                            <a:schemeClr val="dk1"/>
                          </a:solidFill>
                          <a:latin typeface="+mn-lt"/>
                          <a:ea typeface="+mn-ea"/>
                          <a:cs typeface="+mn-cs"/>
                        </a:rPr>
                        <a:t>futureessex</a:t>
                      </a:r>
                      <a:r>
                        <a:rPr lang="en-GB" sz="900" b="0" i="0" kern="1200" dirty="0" smtClean="0">
                          <a:solidFill>
                            <a:schemeClr val="dk1"/>
                          </a:solidFill>
                          <a:latin typeface="+mn-lt"/>
                          <a:ea typeface="+mn-ea"/>
                          <a:cs typeface="+mn-cs"/>
                        </a:rPr>
                        <a:t> as a springboard to identify and celebrate local leaders &amp; community action via social media</a:t>
                      </a:r>
                    </a:p>
                    <a:p>
                      <a:r>
                        <a:rPr lang="en-GB" sz="900" b="0" i="0" kern="1200" dirty="0" smtClean="0">
                          <a:solidFill>
                            <a:schemeClr val="dk1"/>
                          </a:solidFill>
                          <a:latin typeface="+mn-lt"/>
                          <a:ea typeface="+mn-ea"/>
                          <a:cs typeface="+mn-cs"/>
                        </a:rPr>
                        <a:t> </a:t>
                      </a:r>
                    </a:p>
                    <a:p>
                      <a:r>
                        <a:rPr lang="en-GB" sz="900" b="0" i="0" kern="1200" dirty="0" smtClean="0">
                          <a:solidFill>
                            <a:schemeClr val="dk1"/>
                          </a:solidFill>
                          <a:latin typeface="+mn-lt"/>
                          <a:ea typeface="+mn-ea"/>
                          <a:cs typeface="+mn-cs"/>
                        </a:rPr>
                        <a:t>Essex Places: Photography competition.  Essex Futures: Schools ‘picture’ the future </a:t>
                      </a:r>
                    </a:p>
                    <a:p>
                      <a:r>
                        <a:rPr lang="en-GB" sz="900" b="0" i="0" kern="1200" dirty="0" smtClean="0">
                          <a:solidFill>
                            <a:schemeClr val="dk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kern="1200" dirty="0" smtClean="0">
                          <a:solidFill>
                            <a:schemeClr val="dk1"/>
                          </a:solidFill>
                          <a:latin typeface="+mn-lt"/>
                          <a:ea typeface="+mn-ea"/>
                          <a:cs typeface="+mn-cs"/>
                        </a:rPr>
                        <a:t>Essex Heroes: celebrate local people &amp; initiatives with a Pride in Essex awards, bust stereotypes: Art exhibition</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itle 2"/>
          <p:cNvSpPr>
            <a:spLocks noGrp="1"/>
          </p:cNvSpPr>
          <p:nvPr>
            <p:ph type="title"/>
          </p:nvPr>
        </p:nvSpPr>
        <p:spPr>
          <a:xfrm>
            <a:off x="611832" y="33468"/>
            <a:ext cx="7848600" cy="857250"/>
          </a:xfrm>
        </p:spPr>
        <p:txBody>
          <a:bodyPr/>
          <a:lstStyle/>
          <a:p>
            <a:r>
              <a:rPr lang="en-GB" sz="3100" b="1" dirty="0" smtClean="0"/>
              <a:t>Example approach</a:t>
            </a:r>
            <a:endParaRPr lang="en-GB" sz="31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195757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22711301"/>
              </p:ext>
            </p:extLst>
          </p:nvPr>
        </p:nvGraphicFramePr>
        <p:xfrm>
          <a:off x="685800" y="1033440"/>
          <a:ext cx="7342584" cy="3227070"/>
        </p:xfrm>
        <a:graphic>
          <a:graphicData uri="http://schemas.openxmlformats.org/drawingml/2006/table">
            <a:tbl>
              <a:tblPr firstRow="1" bandRow="1">
                <a:tableStyleId>{284E427A-3D55-4303-BF80-6455036E1DE7}</a:tableStyleId>
              </a:tblPr>
              <a:tblGrid>
                <a:gridCol w="1725960"/>
                <a:gridCol w="5616624"/>
              </a:tblGrid>
              <a:tr h="278130">
                <a:tc>
                  <a:txBody>
                    <a:bodyPr/>
                    <a:lstStyle/>
                    <a:p>
                      <a:r>
                        <a:rPr lang="en-GB" sz="1100" b="1" kern="1200" baseline="0" dirty="0" smtClean="0">
                          <a:solidFill>
                            <a:schemeClr val="tx1"/>
                          </a:solidFill>
                          <a:effectLst/>
                          <a:latin typeface="+mn-lt"/>
                          <a:ea typeface="+mn-ea"/>
                          <a:cs typeface="+mn-cs"/>
                        </a:rPr>
                        <a:t>Audience</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c>
                  <a:txBody>
                    <a:bodyPr/>
                    <a:lstStyle/>
                    <a:p>
                      <a:r>
                        <a:rPr lang="en-GB" sz="1100" b="1" dirty="0" smtClean="0">
                          <a:solidFill>
                            <a:schemeClr val="tx1"/>
                          </a:solidFill>
                          <a:latin typeface="+mn-lt"/>
                        </a:rPr>
                        <a:t>Example activity</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r>
              <a:tr h="342900">
                <a:tc>
                  <a:txBody>
                    <a:bodyPr/>
                    <a:lstStyle/>
                    <a:p>
                      <a:r>
                        <a:rPr lang="en-GB" sz="900" b="0" i="0" kern="1200" dirty="0" smtClean="0">
                          <a:solidFill>
                            <a:schemeClr val="dk1"/>
                          </a:solidFill>
                          <a:effectLst/>
                          <a:latin typeface="+mn-lt"/>
                          <a:ea typeface="+mn-ea"/>
                          <a:cs typeface="+mn-cs"/>
                        </a:rPr>
                        <a:t>Essex</a:t>
                      </a:r>
                      <a:r>
                        <a:rPr lang="en-GB" sz="900" b="0" i="0" kern="1200" baseline="0" dirty="0" smtClean="0">
                          <a:solidFill>
                            <a:schemeClr val="dk1"/>
                          </a:solidFill>
                          <a:effectLst/>
                          <a:latin typeface="+mn-lt"/>
                          <a:ea typeface="+mn-ea"/>
                          <a:cs typeface="+mn-cs"/>
                        </a:rPr>
                        <a:t> L</a:t>
                      </a:r>
                      <a:r>
                        <a:rPr lang="en-GB" sz="900" b="0" i="0" kern="1200" dirty="0" smtClean="0">
                          <a:solidFill>
                            <a:schemeClr val="dk1"/>
                          </a:solidFill>
                          <a:effectLst/>
                          <a:latin typeface="+mn-lt"/>
                          <a:ea typeface="+mn-ea"/>
                          <a:cs typeface="+mn-cs"/>
                        </a:rPr>
                        <a:t>eaders</a:t>
                      </a:r>
                      <a:endParaRPr lang="en-GB" sz="900" b="0" i="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b="1" i="0" baseline="0" dirty="0" smtClean="0">
                          <a:latin typeface="+mn-lt"/>
                          <a:hlinkClick r:id="rId3"/>
                        </a:rPr>
                        <a:t>Example Leadership Vlog from Gavin Jones</a:t>
                      </a:r>
                      <a:r>
                        <a:rPr lang="en-GB" sz="900" b="1" i="0" baseline="0" dirty="0" smtClean="0">
                          <a:latin typeface="+mn-lt"/>
                        </a:rPr>
                        <a:t> </a:t>
                      </a:r>
                      <a:r>
                        <a:rPr lang="en-GB" sz="900" b="0" i="0" baseline="0" dirty="0" smtClean="0">
                          <a:latin typeface="+mn-lt"/>
                        </a:rPr>
                        <a:t>for the launch of The Alliance event and website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1" i="0"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baseline="0" dirty="0" smtClean="0">
                          <a:latin typeface="+mn-lt"/>
                        </a:rPr>
                        <a:t>Braintree District Council formerly adopted The Future of Essex at Full Council 11 December 2017.</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baseline="0" dirty="0" smtClean="0">
                          <a:latin typeface="+mn-lt"/>
                        </a:rPr>
                        <a:t>More than 100 Essex leaders will come together in March  2018 at Essex Assembly to further progress the vision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baseline="0" dirty="0" smtClean="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0060">
                <a:tc>
                  <a:txBody>
                    <a:bodyPr/>
                    <a:lstStyle/>
                    <a:p>
                      <a:r>
                        <a:rPr lang="en-GB" sz="900" b="0" i="0" kern="1200" dirty="0" smtClean="0">
                          <a:solidFill>
                            <a:schemeClr val="dk1"/>
                          </a:solidFill>
                          <a:effectLst/>
                          <a:latin typeface="+mn-lt"/>
                          <a:ea typeface="+mn-ea"/>
                          <a:cs typeface="+mn-cs"/>
                        </a:rPr>
                        <a:t>Essex Champions</a:t>
                      </a:r>
                    </a:p>
                    <a:p>
                      <a:endParaRPr lang="en-GB" sz="900" b="0" i="0" kern="1200" dirty="0" smtClean="0">
                        <a:solidFill>
                          <a:schemeClr val="dk1"/>
                        </a:solidFill>
                        <a:effectLst/>
                        <a:latin typeface="+mn-lt"/>
                        <a:ea typeface="+mn-ea"/>
                        <a:cs typeface="+mn-cs"/>
                      </a:endParaRPr>
                    </a:p>
                    <a:p>
                      <a:endParaRPr lang="en-GB" sz="900" b="0" i="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kern="1200" dirty="0" smtClean="0">
                        <a:solidFill>
                          <a:schemeClr val="dk1"/>
                        </a:solidFill>
                        <a:effectLst/>
                        <a:latin typeface="+mn-lt"/>
                        <a:ea typeface="+mn-ea"/>
                        <a:cs typeface="+mn-cs"/>
                      </a:endParaRPr>
                    </a:p>
                    <a:p>
                      <a:endParaRPr lang="en-GB" sz="900" b="0" i="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b="0" i="0" baseline="0" dirty="0" smtClean="0">
                          <a:latin typeface="+mn-lt"/>
                        </a:rPr>
                        <a:t>Leadership Vlog from Fiona Marshall Maldon District Council for internal stakeholders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baseline="0" dirty="0" err="1" smtClean="0">
                          <a:latin typeface="+mn-lt"/>
                        </a:rPr>
                        <a:t>Tendring</a:t>
                      </a:r>
                      <a:r>
                        <a:rPr lang="en-GB" sz="900" b="0" i="0" baseline="0" dirty="0" smtClean="0">
                          <a:latin typeface="+mn-lt"/>
                        </a:rPr>
                        <a:t> District Council  CEO-led staff briefings to more than 250 employees, including thematic workshop</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900" b="0" i="0"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900" b="0" i="0" baseline="0" dirty="0" smtClean="0">
                          <a:latin typeface="+mn-lt"/>
                        </a:rPr>
                        <a:t>The Office of the Police, Fire &amp; Crime Commissioner held a Partnerships in Action Conference with public sector stakeholders from across Essex 14 March, branded Unstoppable Essex. </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900">
                <a:tc>
                  <a:txBody>
                    <a:bodyPr/>
                    <a:lstStyle/>
                    <a:p>
                      <a:r>
                        <a:rPr lang="en-GB" sz="900" b="0" i="0" kern="1200" dirty="0" smtClean="0">
                          <a:solidFill>
                            <a:schemeClr val="dk1"/>
                          </a:solidFill>
                          <a:effectLst/>
                          <a:latin typeface="+mn-lt"/>
                          <a:ea typeface="+mn-ea"/>
                          <a:cs typeface="+mn-cs"/>
                        </a:rPr>
                        <a:t>Essex Voices</a:t>
                      </a:r>
                      <a:endParaRPr lang="en-GB" sz="900" b="0" i="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900" b="0" i="0" dirty="0" smtClean="0">
                          <a:latin typeface="+mn-lt"/>
                        </a:rPr>
                        <a:t>Anglia Ruskin &amp; The Essex Business School held the </a:t>
                      </a:r>
                      <a:r>
                        <a:rPr lang="en-GB" sz="900" b="0" i="0" baseline="0" dirty="0" smtClean="0">
                          <a:latin typeface="+mn-lt"/>
                        </a:rPr>
                        <a:t>Witches, WAGS &amp; </a:t>
                      </a:r>
                      <a:r>
                        <a:rPr lang="en-GB" sz="900" b="0" i="0" baseline="0" dirty="0" err="1" smtClean="0">
                          <a:latin typeface="+mn-lt"/>
                        </a:rPr>
                        <a:t>Wideboys</a:t>
                      </a:r>
                      <a:r>
                        <a:rPr lang="en-GB" sz="900" b="0" i="0" baseline="0" dirty="0" smtClean="0">
                          <a:latin typeface="+mn-lt"/>
                        </a:rPr>
                        <a:t> ‘busting the stereotype’ conference 27 March 2018, branded Future of Essex to progress the Uniting behind a shared sense of identity ambition.</a:t>
                      </a:r>
                    </a:p>
                    <a:p>
                      <a:endParaRPr lang="en-GB" sz="900" b="0" i="0" baseline="0" dirty="0" smtClean="0">
                        <a:latin typeface="+mn-lt"/>
                      </a:endParaRPr>
                    </a:p>
                    <a:p>
                      <a:r>
                        <a:rPr lang="en-GB" sz="900" b="0" i="0" baseline="0" dirty="0" smtClean="0">
                          <a:latin typeface="+mn-lt"/>
                        </a:rPr>
                        <a:t>Maldon District Council issued a press release supporting the vision for Maldon’s future planning</a:t>
                      </a:r>
                    </a:p>
                    <a:p>
                      <a:endParaRPr lang="en-GB" sz="900" b="0" i="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itle 2"/>
          <p:cNvSpPr>
            <a:spLocks noGrp="1"/>
          </p:cNvSpPr>
          <p:nvPr>
            <p:ph type="title"/>
          </p:nvPr>
        </p:nvSpPr>
        <p:spPr>
          <a:xfrm>
            <a:off x="611832" y="33468"/>
            <a:ext cx="7848600" cy="857250"/>
          </a:xfrm>
        </p:spPr>
        <p:txBody>
          <a:bodyPr/>
          <a:lstStyle/>
          <a:p>
            <a:r>
              <a:rPr lang="en-GB" sz="3100" b="1" dirty="0" smtClean="0"/>
              <a:t>Vision in action: Essex examples</a:t>
            </a:r>
            <a:endParaRPr lang="en-GB" sz="31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801218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5800" y="4800600"/>
            <a:ext cx="1905000" cy="228600"/>
          </a:xfrm>
          <a:prstGeom prst="rect">
            <a:avLst/>
          </a:prstGeom>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2CACDF91-4417-4513-8B8B-221C62E8943A}" type="slidenum">
              <a:rPr lang="en-US" sz="1400" smtClean="0">
                <a:solidFill>
                  <a:schemeClr val="bg2"/>
                </a:solidFill>
                <a:latin typeface="Arial" pitchFamily="34" charset="0"/>
              </a:rPr>
              <a:pPr>
                <a:defRPr/>
              </a:pPr>
              <a:t>2</a:t>
            </a:fld>
            <a:endParaRPr lang="en-US" sz="1400" smtClean="0">
              <a:latin typeface="Arial" pitchFamily="34" charset="0"/>
            </a:endParaRPr>
          </a:p>
        </p:txBody>
      </p:sp>
      <p:sp>
        <p:nvSpPr>
          <p:cNvPr id="13314" name="Rectangle 2"/>
          <p:cNvSpPr>
            <a:spLocks noGrp="1" noChangeArrowheads="1"/>
          </p:cNvSpPr>
          <p:nvPr>
            <p:ph type="title"/>
          </p:nvPr>
        </p:nvSpPr>
        <p:spPr>
          <a:xfrm>
            <a:off x="685800" y="141480"/>
            <a:ext cx="7848600" cy="857250"/>
          </a:xfrm>
        </p:spPr>
        <p:txBody>
          <a:bodyPr/>
          <a:lstStyle/>
          <a:p>
            <a:pPr eaLnBrk="1" hangingPunct="1">
              <a:defRPr/>
            </a:pPr>
            <a:r>
              <a:rPr lang="en-US" b="1" dirty="0" smtClean="0">
                <a:ea typeface="+mj-ea"/>
              </a:rPr>
              <a:t>Toolkit overview</a:t>
            </a:r>
          </a:p>
        </p:txBody>
      </p:sp>
      <p:sp>
        <p:nvSpPr>
          <p:cNvPr id="13315" name="Rectangle 3"/>
          <p:cNvSpPr>
            <a:spLocks noGrp="1" noChangeArrowheads="1"/>
          </p:cNvSpPr>
          <p:nvPr>
            <p:ph type="body" idx="1"/>
          </p:nvPr>
        </p:nvSpPr>
        <p:spPr>
          <a:xfrm>
            <a:off x="685800" y="868406"/>
            <a:ext cx="7848600" cy="3935592"/>
          </a:xfrm>
        </p:spPr>
        <p:txBody>
          <a:bodyPr/>
          <a:lstStyle/>
          <a:p>
            <a:pPr marL="0" indent="0" eaLnBrk="1" hangingPunct="1">
              <a:buNone/>
              <a:defRPr/>
            </a:pPr>
            <a:r>
              <a:rPr lang="en-US" sz="1400" dirty="0" smtClean="0">
                <a:ea typeface="+mn-ea"/>
              </a:rPr>
              <a:t>The Future of Essex is a vision shared by more than 100 partners, all dedicated to improving the county over the next 18 years. This toolkit is designed to support all partners to communicate this vision for Essex. </a:t>
            </a:r>
          </a:p>
          <a:p>
            <a:pPr marL="0" indent="0" eaLnBrk="1" hangingPunct="1">
              <a:buNone/>
              <a:defRPr/>
            </a:pPr>
            <a:endParaRPr lang="en-US" sz="1400" dirty="0">
              <a:ea typeface="+mn-ea"/>
            </a:endParaRPr>
          </a:p>
          <a:p>
            <a:pPr marL="0" indent="0">
              <a:buNone/>
              <a:defRPr/>
            </a:pPr>
            <a:r>
              <a:rPr lang="en-US" sz="1400" dirty="0" smtClean="0">
                <a:ea typeface="+mn-ea"/>
              </a:rPr>
              <a:t>The individual and varied nature of Essex is reflected in the ethos of The Future of Essex and </a:t>
            </a:r>
            <a:r>
              <a:rPr lang="en-US" sz="1400" dirty="0" smtClean="0"/>
              <a:t>the </a:t>
            </a:r>
            <a:r>
              <a:rPr lang="en-US" sz="1400" dirty="0"/>
              <a:t>‘I’ and ‘We’ in The Future of Essex vision </a:t>
            </a:r>
            <a:r>
              <a:rPr lang="en-US" sz="1400" dirty="0" smtClean="0"/>
              <a:t>indicates the </a:t>
            </a:r>
            <a:r>
              <a:rPr lang="en-US" sz="1400" dirty="0"/>
              <a:t>range of contributors, everyone working towards better outcomes in Essex – Leaders, employees, customers, </a:t>
            </a:r>
            <a:r>
              <a:rPr lang="en-US" sz="1400" dirty="0" err="1"/>
              <a:t>organisations</a:t>
            </a:r>
            <a:r>
              <a:rPr lang="en-US" sz="1400" dirty="0"/>
              <a:t> - every person making their life here in Essex. </a:t>
            </a:r>
            <a:endParaRPr lang="en-US" sz="1400" dirty="0" smtClean="0"/>
          </a:p>
          <a:p>
            <a:pPr marL="0" indent="0">
              <a:buNone/>
              <a:defRPr/>
            </a:pPr>
            <a:endParaRPr lang="en-GB" sz="1400" dirty="0"/>
          </a:p>
          <a:p>
            <a:pPr marL="0" indent="0" eaLnBrk="1" hangingPunct="1">
              <a:buNone/>
              <a:defRPr/>
            </a:pPr>
            <a:r>
              <a:rPr lang="en-US" sz="1400" dirty="0" smtClean="0">
                <a:ea typeface="+mn-ea"/>
              </a:rPr>
              <a:t>Communicating and engaging with stakeholders will enable them to understand how the Vision is relevant to them and how it can be aligned with existing  </a:t>
            </a:r>
            <a:r>
              <a:rPr lang="en-US" sz="1400" dirty="0" err="1" smtClean="0">
                <a:ea typeface="+mn-ea"/>
              </a:rPr>
              <a:t>organisation</a:t>
            </a:r>
            <a:r>
              <a:rPr lang="en-US" sz="1400" dirty="0" smtClean="0">
                <a:ea typeface="+mn-ea"/>
              </a:rPr>
              <a:t> visions, values, behaviours and cultures. </a:t>
            </a:r>
          </a:p>
          <a:p>
            <a:pPr marL="0" indent="0" eaLnBrk="1" hangingPunct="1">
              <a:buNone/>
              <a:defRPr/>
            </a:pPr>
            <a:endParaRPr lang="en-US" sz="1400" dirty="0">
              <a:ea typeface="+mn-ea"/>
            </a:endParaRPr>
          </a:p>
          <a:p>
            <a:pPr marL="0" indent="0" eaLnBrk="1" hangingPunct="1">
              <a:buNone/>
              <a:defRPr/>
            </a:pPr>
            <a:r>
              <a:rPr lang="en-US" sz="1400" dirty="0" smtClean="0">
                <a:ea typeface="+mn-ea"/>
              </a:rPr>
              <a:t>The Future of Essex has seven ambitions and collaborative working across Essex Partners will ensure these are achieved by 2035. It’s therefore really important that all partner </a:t>
            </a:r>
            <a:r>
              <a:rPr lang="en-US" sz="1400" dirty="0" err="1" smtClean="0">
                <a:ea typeface="+mn-ea"/>
              </a:rPr>
              <a:t>organisations’</a:t>
            </a:r>
            <a:r>
              <a:rPr lang="en-US" sz="1400" dirty="0" smtClean="0">
                <a:ea typeface="+mn-ea"/>
              </a:rPr>
              <a:t> employees and key stakeholders understand each of the ambitions, along with the role they – and their organisation – will play in delivering these in both the medium and long term.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6415120"/>
              </p:ext>
            </p:extLst>
          </p:nvPr>
        </p:nvGraphicFramePr>
        <p:xfrm>
          <a:off x="323526" y="1005576"/>
          <a:ext cx="8496948" cy="2495550"/>
        </p:xfrm>
        <a:graphic>
          <a:graphicData uri="http://schemas.openxmlformats.org/drawingml/2006/table">
            <a:tbl>
              <a:tblPr firstRow="1" bandRow="1">
                <a:tableStyleId>{284E427A-3D55-4303-BF80-6455036E1DE7}</a:tableStyleId>
              </a:tblPr>
              <a:tblGrid>
                <a:gridCol w="1416158"/>
                <a:gridCol w="1416158"/>
                <a:gridCol w="1416158"/>
                <a:gridCol w="1416158"/>
                <a:gridCol w="1416158"/>
                <a:gridCol w="1416158"/>
              </a:tblGrid>
              <a:tr h="278130">
                <a:tc>
                  <a:txBody>
                    <a:bodyPr/>
                    <a:lstStyle/>
                    <a:p>
                      <a:r>
                        <a:rPr lang="en-GB" sz="1100" b="1" kern="1200" baseline="0" dirty="0" smtClean="0">
                          <a:solidFill>
                            <a:schemeClr val="tx1"/>
                          </a:solidFill>
                          <a:effectLst/>
                          <a:latin typeface="+mn-lt"/>
                          <a:ea typeface="+mn-ea"/>
                          <a:cs typeface="+mn-cs"/>
                        </a:rPr>
                        <a:t>Priority action</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c>
                  <a:txBody>
                    <a:bodyPr/>
                    <a:lstStyle/>
                    <a:p>
                      <a:r>
                        <a:rPr lang="en-GB" sz="1100" b="1" dirty="0" smtClean="0">
                          <a:solidFill>
                            <a:schemeClr val="tx1"/>
                          </a:solidFill>
                          <a:latin typeface="+mn-lt"/>
                        </a:rPr>
                        <a:t>Method</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c>
                  <a:txBody>
                    <a:bodyPr/>
                    <a:lstStyle/>
                    <a:p>
                      <a:r>
                        <a:rPr lang="en-GB" sz="1100" b="1" dirty="0" smtClean="0">
                          <a:solidFill>
                            <a:schemeClr val="tx1"/>
                          </a:solidFill>
                          <a:latin typeface="+mn-lt"/>
                        </a:rPr>
                        <a:t>Resource</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c>
                  <a:txBody>
                    <a:bodyPr/>
                    <a:lstStyle/>
                    <a:p>
                      <a:r>
                        <a:rPr lang="en-GB" sz="1100" b="1" dirty="0" smtClean="0">
                          <a:solidFill>
                            <a:schemeClr val="tx1"/>
                          </a:solidFill>
                          <a:latin typeface="+mn-lt"/>
                        </a:rPr>
                        <a:t>Timescales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c>
                  <a:txBody>
                    <a:bodyPr/>
                    <a:lstStyle/>
                    <a:p>
                      <a:r>
                        <a:rPr lang="en-GB" sz="1100" dirty="0" smtClean="0">
                          <a:solidFill>
                            <a:schemeClr val="tx1"/>
                          </a:solidFill>
                          <a:latin typeface="+mn-lt"/>
                        </a:rPr>
                        <a:t>Outcome</a:t>
                      </a:r>
                      <a:endParaRPr lang="en-GB" sz="1100" dirty="0">
                        <a:solidFill>
                          <a:schemeClr val="tx1"/>
                        </a:solidFill>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c>
                  <a:txBody>
                    <a:bodyPr/>
                    <a:lstStyle/>
                    <a:p>
                      <a:r>
                        <a:rPr lang="en-GB" sz="1100" dirty="0" smtClean="0">
                          <a:solidFill>
                            <a:schemeClr val="tx1"/>
                          </a:solidFill>
                          <a:latin typeface="+mn-lt"/>
                        </a:rPr>
                        <a:t>Evaluation</a:t>
                      </a:r>
                      <a:endParaRPr lang="en-GB" sz="1100" dirty="0">
                        <a:solidFill>
                          <a:schemeClr val="tx1"/>
                        </a:solidFill>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00"/>
                    </a:solidFill>
                  </a:tcPr>
                </a:tc>
              </a:tr>
              <a:tr h="548640">
                <a:tc>
                  <a:txBody>
                    <a:bodyPr/>
                    <a:lstStyle/>
                    <a:p>
                      <a:r>
                        <a:rPr lang="en-GB" sz="1100" b="0" i="1" kern="1200" dirty="0" smtClean="0">
                          <a:solidFill>
                            <a:schemeClr val="dk1"/>
                          </a:solidFill>
                          <a:effectLst/>
                          <a:latin typeface="+mn-lt"/>
                          <a:ea typeface="+mn-ea"/>
                          <a:cs typeface="+mn-cs"/>
                        </a:rPr>
                        <a:t>(What needs to be done</a:t>
                      </a:r>
                      <a:r>
                        <a:rPr lang="en-GB" sz="1100" b="0" i="1" kern="1200" baseline="0" dirty="0" smtClean="0">
                          <a:solidFill>
                            <a:schemeClr val="dk1"/>
                          </a:solidFill>
                          <a:effectLst/>
                          <a:latin typeface="+mn-lt"/>
                          <a:ea typeface="+mn-ea"/>
                          <a:cs typeface="+mn-cs"/>
                        </a:rPr>
                        <a:t>)</a:t>
                      </a:r>
                      <a:endParaRPr lang="en-GB" sz="1100" b="0" i="1"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i="1" dirty="0" smtClean="0">
                          <a:latin typeface="+mn-lt"/>
                        </a:rPr>
                        <a:t>(How</a:t>
                      </a:r>
                      <a:r>
                        <a:rPr lang="en-GB" sz="1100" b="0" i="1" baseline="0" dirty="0" smtClean="0">
                          <a:latin typeface="+mn-lt"/>
                        </a:rPr>
                        <a:t> will this be done)</a:t>
                      </a:r>
                      <a:endParaRPr lang="en-GB" sz="1100" b="0" i="1"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i="1" dirty="0" smtClean="0">
                          <a:latin typeface="+mn-lt"/>
                        </a:rPr>
                        <a:t>(Who will do it)</a:t>
                      </a:r>
                      <a:endParaRPr lang="en-GB" sz="1100" b="0" i="1"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i="1" dirty="0" smtClean="0">
                          <a:latin typeface="+mn-lt"/>
                        </a:rPr>
                        <a:t>(When will it take place)</a:t>
                      </a:r>
                      <a:endParaRPr lang="en-GB" sz="1100" b="0" i="1"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i="1" dirty="0" smtClean="0">
                          <a:latin typeface="+mn-lt"/>
                        </a:rPr>
                        <a:t>(What</a:t>
                      </a:r>
                      <a:r>
                        <a:rPr lang="en-GB" sz="1100" i="1" baseline="0" dirty="0" smtClean="0">
                          <a:latin typeface="+mn-lt"/>
                        </a:rPr>
                        <a:t> will be different)</a:t>
                      </a:r>
                      <a:endParaRPr lang="en-GB" sz="1100" i="1"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i="1" dirty="0" smtClean="0">
                          <a:latin typeface="+mn-lt"/>
                        </a:rPr>
                        <a:t>(How will success be monitored)</a:t>
                      </a:r>
                      <a:r>
                        <a:rPr lang="en-GB" sz="1100" i="1" baseline="0" dirty="0" smtClean="0">
                          <a:latin typeface="+mn-lt"/>
                        </a:rPr>
                        <a:t> </a:t>
                      </a:r>
                      <a:endParaRPr lang="en-GB" sz="1100" i="1"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endParaRPr lang="en-GB" sz="1100" b="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endParaRPr lang="en-GB" sz="1100" b="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endParaRPr lang="en-GB" sz="1100" b="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endParaRPr lang="en-GB" sz="1100" b="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endParaRPr lang="en-GB" sz="1100" b="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8130">
                <a:tc>
                  <a:txBody>
                    <a:bodyPr/>
                    <a:lstStyle/>
                    <a:p>
                      <a:endParaRPr lang="en-GB" sz="1100" b="0" kern="1200" dirty="0">
                        <a:solidFill>
                          <a:schemeClr val="dk1"/>
                        </a:solidFill>
                        <a:effectLst/>
                        <a:latin typeface="+mn-lt"/>
                        <a:ea typeface="+mn-ea"/>
                        <a:cs typeface="+mn-cs"/>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b="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100" dirty="0">
                        <a:latin typeface="+mn-lt"/>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itle 2"/>
          <p:cNvSpPr>
            <a:spLocks noGrp="1"/>
          </p:cNvSpPr>
          <p:nvPr>
            <p:ph type="title"/>
          </p:nvPr>
        </p:nvSpPr>
        <p:spPr>
          <a:xfrm>
            <a:off x="611832" y="33468"/>
            <a:ext cx="7848600" cy="857250"/>
          </a:xfrm>
        </p:spPr>
        <p:txBody>
          <a:bodyPr/>
          <a:lstStyle/>
          <a:p>
            <a:r>
              <a:rPr lang="en-GB" sz="2400" b="1" dirty="0" smtClean="0"/>
              <a:t>Action plan template</a:t>
            </a:r>
            <a:endParaRPr lang="en-GB"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3096052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hidden="1"/>
          <p:cNvSpPr>
            <a:spLocks noGrp="1"/>
          </p:cNvSpPr>
          <p:nvPr>
            <p:ph type="title"/>
          </p:nvPr>
        </p:nvSpPr>
        <p:spPr/>
        <p:txBody>
          <a:bodyPr/>
          <a:lstStyle/>
          <a:p>
            <a:pPr eaLnBrk="1" hangingPunct="1"/>
            <a:endParaRPr lang="en-GB" altLang="en-US" smtClean="0"/>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1699913" y="3551163"/>
            <a:ext cx="374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b="1" dirty="0">
                <a:solidFill>
                  <a:schemeClr val="bg1"/>
                </a:solidFill>
                <a:latin typeface="Arial Black" pitchFamily="34" charset="0"/>
              </a:rPr>
              <a:t>March 2018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2" y="3363838"/>
            <a:ext cx="5039967"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63688" y="3735313"/>
            <a:ext cx="6192688" cy="1200329"/>
          </a:xfrm>
          <a:prstGeom prst="rect">
            <a:avLst/>
          </a:prstGeom>
          <a:noFill/>
        </p:spPr>
        <p:txBody>
          <a:bodyPr wrap="square" rtlCol="0">
            <a:spAutoFit/>
          </a:bodyPr>
          <a:lstStyle/>
          <a:p>
            <a:r>
              <a:rPr lang="en-GB" dirty="0" smtClean="0">
                <a:solidFill>
                  <a:schemeClr val="bg1"/>
                </a:solidFill>
                <a:latin typeface="Arial Black" panose="020B0A04020102020204" pitchFamily="34" charset="0"/>
              </a:rPr>
              <a:t>If you would like any of these resources please contact essex.partners@essex.gov.uk</a:t>
            </a:r>
            <a:endParaRPr lang="en-GB"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81795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What is the Future of Essex?</a:t>
            </a:r>
            <a:endParaRPr lang="en-GB" b="1" dirty="0"/>
          </a:p>
        </p:txBody>
      </p:sp>
      <p:sp>
        <p:nvSpPr>
          <p:cNvPr id="3" name="Subtitle 2"/>
          <p:cNvSpPr>
            <a:spLocks noGrp="1"/>
          </p:cNvSpPr>
          <p:nvPr>
            <p:ph type="subTitle" idx="1"/>
          </p:nvPr>
        </p:nvSpPr>
        <p:spPr>
          <a:xfrm>
            <a:off x="685800" y="2031690"/>
            <a:ext cx="7772400" cy="1085850"/>
          </a:xfrm>
        </p:spPr>
        <p:txBody>
          <a:bodyPr/>
          <a:lstStyle/>
          <a:p>
            <a:r>
              <a:rPr lang="en-GB" b="1" dirty="0" smtClean="0"/>
              <a:t>Overview of the vision </a:t>
            </a:r>
            <a:endParaRPr lang="en-GB"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1297"/>
            <a:ext cx="9144000" cy="114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60022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
        <p:nvSpPr>
          <p:cNvPr id="7" name="Rectangle 6"/>
          <p:cNvSpPr/>
          <p:nvPr/>
        </p:nvSpPr>
        <p:spPr>
          <a:xfrm>
            <a:off x="711376" y="1347614"/>
            <a:ext cx="6606480" cy="2677656"/>
          </a:xfrm>
          <a:prstGeom prst="rect">
            <a:avLst/>
          </a:prstGeom>
        </p:spPr>
        <p:txBody>
          <a:bodyPr wrap="square">
            <a:spAutoFit/>
          </a:bodyPr>
          <a:lstStyle/>
          <a:p>
            <a:pPr marL="0" indent="0">
              <a:buNone/>
            </a:pPr>
            <a:r>
              <a:rPr lang="en-GB" sz="1400" dirty="0">
                <a:latin typeface="+mn-lt"/>
              </a:rPr>
              <a:t>Change is unstoppable. So, we will make it happen on our terms. We will amplify all that is good and unique about Essex and its people – our boldness, our cheek, our loyalty and fierce independence. We will harness this spirit, and make it contagious. Embrace the new and celebrate our differences. We will create a County where every single person has the support, the opportunity, the self belief to fulfil the promise of their potential. And we will do it together. </a:t>
            </a:r>
          </a:p>
          <a:p>
            <a:pPr marL="0" indent="0">
              <a:buNone/>
            </a:pPr>
            <a:endParaRPr lang="en-GB" sz="1400" dirty="0">
              <a:latin typeface="+mn-lt"/>
            </a:endParaRPr>
          </a:p>
          <a:p>
            <a:pPr marL="0" indent="0">
              <a:buNone/>
            </a:pPr>
            <a:r>
              <a:rPr lang="en-GB" sz="1400" b="1" dirty="0">
                <a:latin typeface="+mn-lt"/>
              </a:rPr>
              <a:t>Change is unstoppable. And so are we. </a:t>
            </a:r>
          </a:p>
          <a:p>
            <a:pPr marL="0" indent="0">
              <a:buNone/>
            </a:pPr>
            <a:r>
              <a:rPr lang="en-GB" sz="1400" i="1" dirty="0">
                <a:latin typeface="+mn-lt"/>
              </a:rPr>
              <a:t>(The Future of Essex Strapline</a:t>
            </a:r>
            <a:r>
              <a:rPr lang="en-GB" sz="1400" i="1" dirty="0" smtClean="0">
                <a:latin typeface="+mn-lt"/>
              </a:rPr>
              <a:t>)</a:t>
            </a:r>
          </a:p>
          <a:p>
            <a:pPr marL="0" indent="0">
              <a:buNone/>
            </a:pPr>
            <a:endParaRPr lang="en-GB" sz="1400" i="1" dirty="0">
              <a:solidFill>
                <a:srgbClr val="FF0000"/>
              </a:solidFill>
              <a:latin typeface="+mn-lt"/>
            </a:endParaRPr>
          </a:p>
          <a:p>
            <a:r>
              <a:rPr lang="en-GB" sz="1400" b="1" dirty="0">
                <a:latin typeface="+mn-lt"/>
                <a:hlinkClick r:id="rId3"/>
              </a:rPr>
              <a:t>Read The Future of Essex document </a:t>
            </a:r>
            <a:r>
              <a:rPr lang="en-GB" sz="1400" b="1" dirty="0" smtClean="0">
                <a:latin typeface="+mn-lt"/>
                <a:hlinkClick r:id="rId3"/>
              </a:rPr>
              <a:t>here</a:t>
            </a:r>
            <a:endParaRPr lang="en-GB" sz="1400" b="1" dirty="0">
              <a:latin typeface="+mn-lt"/>
            </a:endParaRPr>
          </a:p>
          <a:p>
            <a:pPr marL="0" indent="0">
              <a:buNone/>
            </a:pPr>
            <a:endParaRPr lang="en-GB" sz="1400" i="1" dirty="0">
              <a:solidFill>
                <a:srgbClr val="FF0000"/>
              </a:solidFill>
              <a:latin typeface="+mn-lt"/>
            </a:endParaRPr>
          </a:p>
        </p:txBody>
      </p:sp>
      <p:sp>
        <p:nvSpPr>
          <p:cNvPr id="9" name="Title 1"/>
          <p:cNvSpPr txBox="1">
            <a:spLocks/>
          </p:cNvSpPr>
          <p:nvPr/>
        </p:nvSpPr>
        <p:spPr bwMode="auto">
          <a:xfrm>
            <a:off x="685800" y="195486"/>
            <a:ext cx="7848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b="1" kern="0" smtClean="0"/>
              <a:t>Statement of intent</a:t>
            </a:r>
            <a:endParaRPr lang="en-GB" b="1" kern="0" dirty="0"/>
          </a:p>
        </p:txBody>
      </p:sp>
    </p:spTree>
    <p:extLst>
      <p:ext uri="{BB962C8B-B14F-4D97-AF65-F5344CB8AC3E}">
        <p14:creationId xmlns:p14="http://schemas.microsoft.com/office/powerpoint/2010/main" val="2559284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
        <p:nvSpPr>
          <p:cNvPr id="9" name="Title 1"/>
          <p:cNvSpPr txBox="1">
            <a:spLocks/>
          </p:cNvSpPr>
          <p:nvPr/>
        </p:nvSpPr>
        <p:spPr bwMode="auto">
          <a:xfrm>
            <a:off x="685800" y="195486"/>
            <a:ext cx="7848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b="1" kern="0" dirty="0" smtClean="0"/>
              <a:t>The seven ambitions</a:t>
            </a:r>
            <a:endParaRPr lang="en-GB" b="1" kern="0" dirty="0"/>
          </a:p>
        </p:txBody>
      </p:sp>
      <p:sp>
        <p:nvSpPr>
          <p:cNvPr id="2" name="Rectangle 1"/>
          <p:cNvSpPr/>
          <p:nvPr/>
        </p:nvSpPr>
        <p:spPr>
          <a:xfrm>
            <a:off x="827584" y="1131590"/>
            <a:ext cx="4572000" cy="3108543"/>
          </a:xfrm>
          <a:prstGeom prst="rect">
            <a:avLst/>
          </a:prstGeom>
        </p:spPr>
        <p:txBody>
          <a:bodyPr>
            <a:spAutoFit/>
          </a:bodyPr>
          <a:lstStyle/>
          <a:p>
            <a:pPr marL="0" lvl="0" indent="0">
              <a:buNone/>
            </a:pPr>
            <a:r>
              <a:rPr lang="en-GB" sz="1400" dirty="0">
                <a:latin typeface="+mn-lt"/>
              </a:rPr>
              <a:t>These ambitions set out the fundamental things we want to achieve for Essex in the next 18 years, and the things we’ll focus on to make them happen. Together they provide a shared start and end point. </a:t>
            </a:r>
          </a:p>
          <a:p>
            <a:pPr marL="0" lvl="0" indent="0">
              <a:buNone/>
            </a:pPr>
            <a:endParaRPr lang="en-GB" sz="1400" dirty="0">
              <a:latin typeface="+mn-lt"/>
            </a:endParaRPr>
          </a:p>
          <a:p>
            <a:pPr marL="457200" lvl="0" indent="-457200">
              <a:buFont typeface="+mj-lt"/>
              <a:buAutoNum type="arabicPeriod"/>
            </a:pPr>
            <a:r>
              <a:rPr lang="en-GB" sz="1400" dirty="0">
                <a:latin typeface="+mn-lt"/>
              </a:rPr>
              <a:t>Unite behind a sense of identity</a:t>
            </a:r>
          </a:p>
          <a:p>
            <a:pPr marL="457200" lvl="0" indent="-457200">
              <a:buFont typeface="+mj-lt"/>
              <a:buAutoNum type="arabicPeriod"/>
            </a:pPr>
            <a:r>
              <a:rPr lang="en-GB" sz="1400" dirty="0">
                <a:latin typeface="+mn-lt"/>
              </a:rPr>
              <a:t>Enjoy life long into old age</a:t>
            </a:r>
          </a:p>
          <a:p>
            <a:pPr marL="457200" lvl="0" indent="-457200">
              <a:buFont typeface="+mj-lt"/>
              <a:buAutoNum type="arabicPeriod"/>
            </a:pPr>
            <a:r>
              <a:rPr lang="en-GB" sz="1400" dirty="0">
                <a:latin typeface="+mn-lt"/>
              </a:rPr>
              <a:t>Provide an equal foundation for every child </a:t>
            </a:r>
          </a:p>
          <a:p>
            <a:pPr marL="457200" lvl="0" indent="-457200">
              <a:buFont typeface="+mj-lt"/>
              <a:buAutoNum type="arabicPeriod"/>
            </a:pPr>
            <a:r>
              <a:rPr lang="en-GB" sz="1400" dirty="0">
                <a:latin typeface="+mn-lt"/>
              </a:rPr>
              <a:t>Strengthen communities through participation </a:t>
            </a:r>
          </a:p>
          <a:p>
            <a:pPr marL="457200" lvl="0" indent="-457200">
              <a:buFont typeface="+mj-lt"/>
              <a:buAutoNum type="arabicPeriod"/>
            </a:pPr>
            <a:r>
              <a:rPr lang="en-GB" sz="1400" dirty="0">
                <a:latin typeface="+mn-lt"/>
              </a:rPr>
              <a:t>Develop our county sustainably </a:t>
            </a:r>
          </a:p>
          <a:p>
            <a:pPr marL="457200" lvl="0" indent="-457200">
              <a:buFont typeface="+mj-lt"/>
              <a:buAutoNum type="arabicPeriod"/>
            </a:pPr>
            <a:r>
              <a:rPr lang="en-GB" sz="1400" dirty="0">
                <a:latin typeface="+mn-lt"/>
              </a:rPr>
              <a:t>Connect us to each other and the world </a:t>
            </a:r>
          </a:p>
          <a:p>
            <a:pPr marL="457200" lvl="0" indent="-457200">
              <a:buFont typeface="+mj-lt"/>
              <a:buAutoNum type="arabicPeriod"/>
            </a:pPr>
            <a:r>
              <a:rPr lang="en-GB" sz="1400" dirty="0">
                <a:latin typeface="+mn-lt"/>
              </a:rPr>
              <a:t>Share prosperity with </a:t>
            </a:r>
            <a:r>
              <a:rPr lang="en-GB" sz="1400" dirty="0" smtClean="0">
                <a:latin typeface="+mn-lt"/>
              </a:rPr>
              <a:t>everyone.</a:t>
            </a:r>
          </a:p>
          <a:p>
            <a:pPr lvl="0"/>
            <a:r>
              <a:rPr lang="en-GB" sz="1400" dirty="0" smtClean="0">
                <a:latin typeface="+mn-lt"/>
              </a:rPr>
              <a:t> </a:t>
            </a:r>
            <a:endParaRPr lang="en-GB" sz="1400" dirty="0">
              <a:latin typeface="+mn-lt"/>
            </a:endParaRPr>
          </a:p>
          <a:p>
            <a:pPr marL="0" lvl="0" indent="0">
              <a:buNone/>
            </a:pPr>
            <a:r>
              <a:rPr lang="en-GB" sz="1400" b="1" dirty="0">
                <a:latin typeface="+mn-lt"/>
                <a:hlinkClick r:id="rId3"/>
              </a:rPr>
              <a:t>Read more about the ambitions here</a:t>
            </a:r>
            <a:endParaRPr lang="en-GB" sz="1400" b="1" dirty="0">
              <a:latin typeface="+mn-lt"/>
            </a:endParaRPr>
          </a:p>
        </p:txBody>
      </p:sp>
    </p:spTree>
    <p:extLst>
      <p:ext uri="{BB962C8B-B14F-4D97-AF65-F5344CB8AC3E}">
        <p14:creationId xmlns:p14="http://schemas.microsoft.com/office/powerpoint/2010/main" val="337407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1297"/>
            <a:ext cx="9144000" cy="114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
        <p:nvSpPr>
          <p:cNvPr id="7" name="Title 1"/>
          <p:cNvSpPr txBox="1">
            <a:spLocks/>
          </p:cNvSpPr>
          <p:nvPr/>
        </p:nvSpPr>
        <p:spPr bwMode="auto">
          <a:xfrm>
            <a:off x="755576" y="1344724"/>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b="1" kern="0" dirty="0" smtClean="0"/>
              <a:t>Delivering The Future of Essex</a:t>
            </a:r>
            <a:endParaRPr lang="en-GB" b="1" kern="0" dirty="0"/>
          </a:p>
        </p:txBody>
      </p:sp>
      <p:sp>
        <p:nvSpPr>
          <p:cNvPr id="8" name="Subtitle 2"/>
          <p:cNvSpPr txBox="1">
            <a:spLocks/>
          </p:cNvSpPr>
          <p:nvPr/>
        </p:nvSpPr>
        <p:spPr bwMode="auto">
          <a:xfrm>
            <a:off x="755576" y="2061964"/>
            <a:ext cx="7772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r>
              <a:rPr lang="en-GB" b="1" kern="0" dirty="0" smtClean="0"/>
              <a:t>How it supports partners’ priorities </a:t>
            </a:r>
            <a:endParaRPr lang="en-GB" b="1" kern="0" dirty="0"/>
          </a:p>
        </p:txBody>
      </p:sp>
    </p:spTree>
    <p:extLst>
      <p:ext uri="{BB962C8B-B14F-4D97-AF65-F5344CB8AC3E}">
        <p14:creationId xmlns:p14="http://schemas.microsoft.com/office/powerpoint/2010/main" val="3541166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6300472" y="2679762"/>
            <a:ext cx="2520000" cy="2052228"/>
          </a:xfrm>
          <a:prstGeom prst="rect">
            <a:avLst/>
          </a:prstGeom>
          <a:solidFill>
            <a:srgbClr val="F28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a:ln>
                <a:noFill/>
              </a:ln>
              <a:solidFill>
                <a:schemeClr val="tx1"/>
              </a:solidFill>
              <a:effectLst/>
              <a:latin typeface="Times" charset="0"/>
              <a:ea typeface="ＭＳ Ｐゴシック" charset="0"/>
            </a:endParaRPr>
          </a:p>
        </p:txBody>
      </p:sp>
      <p:sp>
        <p:nvSpPr>
          <p:cNvPr id="5" name="Rectangle 4"/>
          <p:cNvSpPr/>
          <p:nvPr/>
        </p:nvSpPr>
        <p:spPr bwMode="auto">
          <a:xfrm>
            <a:off x="467544" y="411510"/>
            <a:ext cx="8352928" cy="765665"/>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4" name="TextBox 3"/>
          <p:cNvSpPr txBox="1"/>
          <p:nvPr/>
        </p:nvSpPr>
        <p:spPr>
          <a:xfrm>
            <a:off x="539552" y="520828"/>
            <a:ext cx="8208912" cy="646331"/>
          </a:xfrm>
          <a:prstGeom prst="rect">
            <a:avLst/>
          </a:prstGeom>
          <a:noFill/>
        </p:spPr>
        <p:txBody>
          <a:bodyPr wrap="square" rtlCol="0">
            <a:spAutoFit/>
          </a:bodyPr>
          <a:lstStyle/>
          <a:p>
            <a:pPr algn="ctr"/>
            <a:r>
              <a:rPr lang="en-GB" sz="3600" b="1" dirty="0" smtClean="0">
                <a:solidFill>
                  <a:schemeClr val="bg1"/>
                </a:solidFill>
                <a:latin typeface="+mn-lt"/>
              </a:rPr>
              <a:t>The Future of Essex (shared vision)</a:t>
            </a:r>
            <a:endParaRPr lang="en-GB" sz="3600" b="1" dirty="0">
              <a:solidFill>
                <a:schemeClr val="bg1"/>
              </a:solidFill>
              <a:latin typeface="+mn-lt"/>
            </a:endParaRPr>
          </a:p>
        </p:txBody>
      </p:sp>
      <p:sp>
        <p:nvSpPr>
          <p:cNvPr id="6" name="Rectangle 5"/>
          <p:cNvSpPr/>
          <p:nvPr/>
        </p:nvSpPr>
        <p:spPr bwMode="auto">
          <a:xfrm>
            <a:off x="467544" y="2679762"/>
            <a:ext cx="2520000" cy="2052228"/>
          </a:xfrm>
          <a:prstGeom prst="rect">
            <a:avLst/>
          </a:prstGeom>
          <a:solidFill>
            <a:srgbClr val="F28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1" name="Rectangle 10"/>
          <p:cNvSpPr/>
          <p:nvPr/>
        </p:nvSpPr>
        <p:spPr bwMode="auto">
          <a:xfrm>
            <a:off x="3419872" y="2679762"/>
            <a:ext cx="2520000" cy="2052228"/>
          </a:xfrm>
          <a:prstGeom prst="rect">
            <a:avLst/>
          </a:prstGeom>
          <a:solidFill>
            <a:srgbClr val="F28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8" name="TextBox 7"/>
          <p:cNvSpPr txBox="1"/>
          <p:nvPr/>
        </p:nvSpPr>
        <p:spPr>
          <a:xfrm>
            <a:off x="467544" y="2733768"/>
            <a:ext cx="2520000" cy="1877437"/>
          </a:xfrm>
          <a:prstGeom prst="rect">
            <a:avLst/>
          </a:prstGeom>
          <a:noFill/>
        </p:spPr>
        <p:txBody>
          <a:bodyPr wrap="square" rtlCol="0">
            <a:spAutoFit/>
          </a:bodyPr>
          <a:lstStyle/>
          <a:p>
            <a:r>
              <a:rPr lang="en-GB" sz="1600" b="1" dirty="0" smtClean="0">
                <a:solidFill>
                  <a:schemeClr val="bg1"/>
                </a:solidFill>
                <a:latin typeface="+mn-lt"/>
              </a:rPr>
              <a:t>Who we are (People)</a:t>
            </a:r>
          </a:p>
          <a:p>
            <a:pPr marL="285750" indent="-285750">
              <a:buFont typeface="Arial" panose="020B0604020202020204" pitchFamily="34" charset="0"/>
              <a:buChar char="•"/>
            </a:pPr>
            <a:r>
              <a:rPr lang="en-GB" sz="1400" dirty="0" smtClean="0">
                <a:solidFill>
                  <a:schemeClr val="bg1"/>
                </a:solidFill>
                <a:latin typeface="+mn-lt"/>
              </a:rPr>
              <a:t>Employer </a:t>
            </a:r>
            <a:r>
              <a:rPr lang="en-GB" sz="1400" dirty="0">
                <a:solidFill>
                  <a:schemeClr val="bg1"/>
                </a:solidFill>
                <a:latin typeface="+mn-lt"/>
              </a:rPr>
              <a:t>of choice</a:t>
            </a:r>
          </a:p>
          <a:p>
            <a:pPr marL="285750" indent="-285750">
              <a:buFont typeface="Arial" panose="020B0604020202020204" pitchFamily="34" charset="0"/>
              <a:buChar char="•"/>
            </a:pPr>
            <a:r>
              <a:rPr lang="en-GB" sz="1400" dirty="0" smtClean="0">
                <a:solidFill>
                  <a:schemeClr val="bg1"/>
                </a:solidFill>
                <a:latin typeface="+mn-lt"/>
              </a:rPr>
              <a:t>Performance</a:t>
            </a:r>
          </a:p>
          <a:p>
            <a:pPr marL="285750" indent="-285750">
              <a:buFont typeface="Arial" panose="020B0604020202020204" pitchFamily="34" charset="0"/>
              <a:buChar char="•"/>
            </a:pPr>
            <a:r>
              <a:rPr lang="en-GB" sz="1400" dirty="0" smtClean="0">
                <a:solidFill>
                  <a:schemeClr val="bg1"/>
                </a:solidFill>
                <a:latin typeface="+mn-lt"/>
              </a:rPr>
              <a:t>Behaviours</a:t>
            </a:r>
          </a:p>
          <a:p>
            <a:pPr marL="285750" indent="-285750">
              <a:buFont typeface="Arial" panose="020B0604020202020204" pitchFamily="34" charset="0"/>
              <a:buChar char="•"/>
            </a:pPr>
            <a:r>
              <a:rPr lang="en-GB" sz="1400" dirty="0" smtClean="0">
                <a:solidFill>
                  <a:schemeClr val="bg1"/>
                </a:solidFill>
                <a:latin typeface="+mn-lt"/>
              </a:rPr>
              <a:t>Culture</a:t>
            </a:r>
          </a:p>
          <a:p>
            <a:pPr marL="285750" indent="-285750">
              <a:buFont typeface="Arial" panose="020B0604020202020204" pitchFamily="34" charset="0"/>
              <a:buChar char="•"/>
            </a:pPr>
            <a:r>
              <a:rPr lang="en-GB" sz="1400" dirty="0" smtClean="0">
                <a:solidFill>
                  <a:schemeClr val="bg1"/>
                </a:solidFill>
                <a:latin typeface="+mn-lt"/>
              </a:rPr>
              <a:t>Change initiatives</a:t>
            </a:r>
          </a:p>
          <a:p>
            <a:endParaRPr lang="en-GB" sz="1400" dirty="0" smtClean="0">
              <a:solidFill>
                <a:schemeClr val="bg1"/>
              </a:solidFill>
              <a:latin typeface="+mn-lt"/>
            </a:endParaRPr>
          </a:p>
          <a:p>
            <a:endParaRPr lang="en-GB" sz="1600" dirty="0">
              <a:solidFill>
                <a:schemeClr val="bg1"/>
              </a:solidFill>
              <a:latin typeface="+mn-lt"/>
            </a:endParaRPr>
          </a:p>
        </p:txBody>
      </p:sp>
      <p:sp>
        <p:nvSpPr>
          <p:cNvPr id="16" name="TextBox 15"/>
          <p:cNvSpPr txBox="1"/>
          <p:nvPr/>
        </p:nvSpPr>
        <p:spPr>
          <a:xfrm>
            <a:off x="6300472" y="2728975"/>
            <a:ext cx="2520000" cy="1446550"/>
          </a:xfrm>
          <a:prstGeom prst="rect">
            <a:avLst/>
          </a:prstGeom>
          <a:noFill/>
        </p:spPr>
        <p:txBody>
          <a:bodyPr wrap="square" rtlCol="0">
            <a:spAutoFit/>
          </a:bodyPr>
          <a:lstStyle/>
          <a:p>
            <a:r>
              <a:rPr lang="en-GB" sz="1600" b="1" dirty="0" smtClean="0">
                <a:solidFill>
                  <a:schemeClr val="bg1"/>
                </a:solidFill>
                <a:latin typeface="+mn-lt"/>
              </a:rPr>
              <a:t>How we do it (Process)</a:t>
            </a:r>
          </a:p>
          <a:p>
            <a:pPr marL="285750" indent="-285750">
              <a:buFont typeface="Arial" panose="020B0604020202020204" pitchFamily="34" charset="0"/>
              <a:buChar char="•"/>
            </a:pPr>
            <a:r>
              <a:rPr lang="en-GB" sz="1400" dirty="0" smtClean="0">
                <a:solidFill>
                  <a:schemeClr val="bg1"/>
                </a:solidFill>
                <a:latin typeface="+mn-lt"/>
              </a:rPr>
              <a:t>Ways </a:t>
            </a:r>
            <a:r>
              <a:rPr lang="en-GB" sz="1400" dirty="0">
                <a:solidFill>
                  <a:schemeClr val="bg1"/>
                </a:solidFill>
                <a:latin typeface="+mn-lt"/>
              </a:rPr>
              <a:t>of </a:t>
            </a:r>
            <a:r>
              <a:rPr lang="en-GB" sz="1400" dirty="0" smtClean="0">
                <a:solidFill>
                  <a:schemeClr val="bg1"/>
                </a:solidFill>
                <a:latin typeface="+mn-lt"/>
              </a:rPr>
              <a:t>working</a:t>
            </a:r>
          </a:p>
          <a:p>
            <a:pPr marL="285750" indent="-285750">
              <a:buFont typeface="Arial" panose="020B0604020202020204" pitchFamily="34" charset="0"/>
              <a:buChar char="•"/>
            </a:pPr>
            <a:r>
              <a:rPr lang="en-GB" sz="1400" dirty="0" smtClean="0">
                <a:solidFill>
                  <a:schemeClr val="bg1"/>
                </a:solidFill>
                <a:latin typeface="+mn-lt"/>
              </a:rPr>
              <a:t>Transformation projects</a:t>
            </a:r>
          </a:p>
          <a:p>
            <a:pPr marL="285750" indent="-285750">
              <a:buFont typeface="Arial" panose="020B0604020202020204" pitchFamily="34" charset="0"/>
              <a:buChar char="•"/>
            </a:pPr>
            <a:r>
              <a:rPr lang="en-GB" sz="1400" dirty="0" smtClean="0">
                <a:solidFill>
                  <a:schemeClr val="bg1"/>
                </a:solidFill>
                <a:latin typeface="+mn-lt"/>
              </a:rPr>
              <a:t>Functional BAU projects</a:t>
            </a:r>
          </a:p>
          <a:p>
            <a:pPr marL="285750" indent="-285750">
              <a:buFont typeface="Arial" panose="020B0604020202020204" pitchFamily="34" charset="0"/>
              <a:buChar char="•"/>
            </a:pPr>
            <a:endParaRPr lang="en-GB" sz="1400" dirty="0" smtClean="0">
              <a:solidFill>
                <a:schemeClr val="bg1"/>
              </a:solidFill>
              <a:latin typeface="+mn-lt"/>
            </a:endParaRPr>
          </a:p>
          <a:p>
            <a:endParaRPr lang="en-GB" sz="1600" dirty="0">
              <a:solidFill>
                <a:schemeClr val="bg1"/>
              </a:solidFill>
              <a:latin typeface="+mn-lt"/>
            </a:endParaRPr>
          </a:p>
        </p:txBody>
      </p:sp>
      <p:sp>
        <p:nvSpPr>
          <p:cNvPr id="20" name="TextBox 19"/>
          <p:cNvSpPr txBox="1"/>
          <p:nvPr/>
        </p:nvSpPr>
        <p:spPr>
          <a:xfrm>
            <a:off x="3419872" y="2752900"/>
            <a:ext cx="2520000" cy="2523768"/>
          </a:xfrm>
          <a:prstGeom prst="rect">
            <a:avLst/>
          </a:prstGeom>
          <a:noFill/>
        </p:spPr>
        <p:txBody>
          <a:bodyPr wrap="square" rtlCol="0">
            <a:spAutoFit/>
          </a:bodyPr>
          <a:lstStyle/>
          <a:p>
            <a:r>
              <a:rPr lang="en-GB" sz="1600" b="1" dirty="0" smtClean="0">
                <a:solidFill>
                  <a:schemeClr val="bg1"/>
                </a:solidFill>
                <a:latin typeface="+mn-lt"/>
              </a:rPr>
              <a:t>What we do (Strategy)</a:t>
            </a:r>
          </a:p>
          <a:p>
            <a:pPr marL="285750" indent="-285750">
              <a:buFont typeface="Arial" panose="020B0604020202020204" pitchFamily="34" charset="0"/>
              <a:buChar char="•"/>
            </a:pPr>
            <a:r>
              <a:rPr lang="en-GB" sz="1400" dirty="0" smtClean="0">
                <a:solidFill>
                  <a:schemeClr val="bg1"/>
                </a:solidFill>
                <a:latin typeface="+mn-lt"/>
              </a:rPr>
              <a:t>Organisation’s role in achieving the shared vision</a:t>
            </a:r>
          </a:p>
          <a:p>
            <a:pPr marL="285750" indent="-285750">
              <a:buFont typeface="Arial" panose="020B0604020202020204" pitchFamily="34" charset="0"/>
              <a:buChar char="•"/>
            </a:pPr>
            <a:r>
              <a:rPr lang="en-GB" sz="1400" dirty="0" smtClean="0">
                <a:solidFill>
                  <a:schemeClr val="bg1"/>
                </a:solidFill>
                <a:latin typeface="+mn-lt"/>
              </a:rPr>
              <a:t>Organisational strategic aims/priorities</a:t>
            </a:r>
          </a:p>
          <a:p>
            <a:pPr marL="285750" indent="-285750">
              <a:buFont typeface="Arial" panose="020B0604020202020204" pitchFamily="34" charset="0"/>
              <a:buChar char="•"/>
            </a:pPr>
            <a:r>
              <a:rPr lang="en-GB" sz="1400" dirty="0" smtClean="0">
                <a:solidFill>
                  <a:schemeClr val="bg1"/>
                </a:solidFill>
                <a:latin typeface="+mn-lt"/>
              </a:rPr>
              <a:t>Business planning</a:t>
            </a:r>
          </a:p>
          <a:p>
            <a:pPr marL="285750" indent="-285750">
              <a:buFont typeface="Arial" panose="020B0604020202020204" pitchFamily="34" charset="0"/>
              <a:buChar char="•"/>
            </a:pPr>
            <a:r>
              <a:rPr lang="en-GB" sz="1400" dirty="0" smtClean="0">
                <a:solidFill>
                  <a:schemeClr val="bg1"/>
                </a:solidFill>
                <a:latin typeface="+mn-lt"/>
              </a:rPr>
              <a:t>People planning</a:t>
            </a:r>
          </a:p>
          <a:p>
            <a:pPr marL="285750" indent="-285750">
              <a:buFont typeface="Arial" panose="020B0604020202020204" pitchFamily="34" charset="0"/>
              <a:buChar char="•"/>
            </a:pPr>
            <a:endParaRPr lang="en-GB" sz="1400" dirty="0" smtClean="0">
              <a:solidFill>
                <a:schemeClr val="bg1"/>
              </a:solidFill>
              <a:latin typeface="+mn-lt"/>
            </a:endParaRPr>
          </a:p>
          <a:p>
            <a:pPr marL="285750" indent="-285750">
              <a:buFont typeface="Arial" panose="020B0604020202020204" pitchFamily="34" charset="0"/>
              <a:buChar char="•"/>
            </a:pPr>
            <a:endParaRPr lang="en-GB" sz="1400" dirty="0" smtClean="0">
              <a:solidFill>
                <a:schemeClr val="bg1"/>
              </a:solidFill>
              <a:latin typeface="+mn-lt"/>
            </a:endParaRPr>
          </a:p>
          <a:p>
            <a:endParaRPr lang="en-GB" sz="1600" dirty="0">
              <a:solidFill>
                <a:schemeClr val="bg1"/>
              </a:solidFill>
              <a:latin typeface="+mn-lt"/>
            </a:endParaRPr>
          </a:p>
        </p:txBody>
      </p:sp>
      <p:sp>
        <p:nvSpPr>
          <p:cNvPr id="10" name="Rectangle 9"/>
          <p:cNvSpPr/>
          <p:nvPr/>
        </p:nvSpPr>
        <p:spPr bwMode="auto">
          <a:xfrm>
            <a:off x="467544" y="1536055"/>
            <a:ext cx="8352928" cy="765665"/>
          </a:xfrm>
          <a:prstGeom prst="rect">
            <a:avLst/>
          </a:prstGeom>
          <a:solidFill>
            <a:srgbClr val="FFD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2" name="TextBox 11"/>
          <p:cNvSpPr txBox="1"/>
          <p:nvPr/>
        </p:nvSpPr>
        <p:spPr>
          <a:xfrm>
            <a:off x="539552" y="1654954"/>
            <a:ext cx="8208912" cy="646331"/>
          </a:xfrm>
          <a:prstGeom prst="rect">
            <a:avLst/>
          </a:prstGeom>
          <a:noFill/>
        </p:spPr>
        <p:txBody>
          <a:bodyPr wrap="square" rtlCol="0">
            <a:spAutoFit/>
          </a:bodyPr>
          <a:lstStyle/>
          <a:p>
            <a:pPr algn="ctr"/>
            <a:r>
              <a:rPr lang="en-GB" sz="3600" b="1" dirty="0" smtClean="0">
                <a:solidFill>
                  <a:schemeClr val="bg1"/>
                </a:solidFill>
                <a:latin typeface="+mn-lt"/>
              </a:rPr>
              <a:t>Essex Partners (local delivery)</a:t>
            </a:r>
            <a:endParaRPr lang="en-GB" sz="3600" b="1" dirty="0">
              <a:solidFill>
                <a:schemeClr val="bg1"/>
              </a:solidFill>
              <a:latin typeface="+mn-lt"/>
            </a:endParaRPr>
          </a:p>
        </p:txBody>
      </p:sp>
      <p:sp>
        <p:nvSpPr>
          <p:cNvPr id="2" name="Down Arrow 1"/>
          <p:cNvSpPr/>
          <p:nvPr/>
        </p:nvSpPr>
        <p:spPr bwMode="auto">
          <a:xfrm rot="10800000">
            <a:off x="4427984" y="1221600"/>
            <a:ext cx="432188" cy="260450"/>
          </a:xfrm>
          <a:prstGeom prst="downArrow">
            <a:avLst/>
          </a:prstGeom>
          <a:solidFill>
            <a:srgbClr val="FFD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3" name="Down Arrow 12"/>
          <p:cNvSpPr/>
          <p:nvPr/>
        </p:nvSpPr>
        <p:spPr bwMode="auto">
          <a:xfrm rot="10800000">
            <a:off x="1403648" y="2355726"/>
            <a:ext cx="432188" cy="260450"/>
          </a:xfrm>
          <a:prstGeom prst="downArrow">
            <a:avLst/>
          </a:prstGeom>
          <a:solidFill>
            <a:srgbClr val="F28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4" name="Down Arrow 13"/>
          <p:cNvSpPr/>
          <p:nvPr/>
        </p:nvSpPr>
        <p:spPr bwMode="auto">
          <a:xfrm rot="10800000">
            <a:off x="4427914" y="2352826"/>
            <a:ext cx="432188" cy="260450"/>
          </a:xfrm>
          <a:prstGeom prst="downArrow">
            <a:avLst/>
          </a:prstGeom>
          <a:solidFill>
            <a:srgbClr val="F28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5" name="Down Arrow 14"/>
          <p:cNvSpPr/>
          <p:nvPr/>
        </p:nvSpPr>
        <p:spPr bwMode="auto">
          <a:xfrm rot="10800000">
            <a:off x="7380172" y="2365306"/>
            <a:ext cx="432188" cy="260450"/>
          </a:xfrm>
          <a:prstGeom prst="downArrow">
            <a:avLst/>
          </a:prstGeom>
          <a:solidFill>
            <a:srgbClr val="F28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135533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486"/>
            <a:ext cx="7848600" cy="857250"/>
          </a:xfrm>
        </p:spPr>
        <p:txBody>
          <a:bodyPr/>
          <a:lstStyle/>
          <a:p>
            <a:r>
              <a:rPr lang="en-GB" b="1" dirty="0" smtClean="0"/>
              <a:t>We Can: Executive resources</a:t>
            </a:r>
            <a:endParaRPr lang="en-GB" b="1" dirty="0"/>
          </a:p>
        </p:txBody>
      </p:sp>
      <p:sp>
        <p:nvSpPr>
          <p:cNvPr id="3" name="Content Placeholder 2"/>
          <p:cNvSpPr>
            <a:spLocks noGrp="1"/>
          </p:cNvSpPr>
          <p:nvPr>
            <p:ph idx="1"/>
          </p:nvPr>
        </p:nvSpPr>
        <p:spPr>
          <a:xfrm>
            <a:off x="685800" y="951570"/>
            <a:ext cx="7848600" cy="3834984"/>
          </a:xfrm>
        </p:spPr>
        <p:txBody>
          <a:bodyPr/>
          <a:lstStyle/>
          <a:p>
            <a:pPr marL="0" indent="0">
              <a:buNone/>
            </a:pPr>
            <a:r>
              <a:rPr lang="en-GB" sz="1400" dirty="0"/>
              <a:t>Together, we really are unstoppable. If our shared vision is to become reality, we </a:t>
            </a:r>
            <a:r>
              <a:rPr lang="en-GB" sz="1400" dirty="0" smtClean="0"/>
              <a:t>all </a:t>
            </a:r>
            <a:r>
              <a:rPr lang="en-GB" sz="1400" dirty="0"/>
              <a:t>need to play our part. </a:t>
            </a:r>
            <a:endParaRPr lang="en-GB" sz="1400" dirty="0" smtClean="0"/>
          </a:p>
          <a:p>
            <a:pPr marL="0" indent="0">
              <a:buNone/>
            </a:pPr>
            <a:endParaRPr lang="en-GB" sz="1400" dirty="0"/>
          </a:p>
          <a:p>
            <a:pPr marL="0" indent="0">
              <a:buNone/>
            </a:pPr>
            <a:r>
              <a:rPr lang="en-GB" sz="1400" dirty="0" smtClean="0"/>
              <a:t>Online </a:t>
            </a:r>
            <a:r>
              <a:rPr lang="en-GB" sz="1400" dirty="0"/>
              <a:t>you can find resources to help you put the vision into action and get inspiration from others. </a:t>
            </a:r>
            <a:endParaRPr lang="en-GB" sz="1400" dirty="0" smtClean="0"/>
          </a:p>
          <a:p>
            <a:pPr marL="0" indent="0">
              <a:buNone/>
            </a:pPr>
            <a:endParaRPr lang="en-GB" sz="1400" dirty="0"/>
          </a:p>
          <a:p>
            <a:pPr marL="0" indent="0">
              <a:buNone/>
            </a:pPr>
            <a:r>
              <a:rPr lang="en-GB" sz="1400" dirty="0" smtClean="0"/>
              <a:t>You </a:t>
            </a:r>
            <a:r>
              <a:rPr lang="en-GB" sz="1400" dirty="0"/>
              <a:t>can find and download the ‘user manual’ for the vision, an </a:t>
            </a:r>
            <a:r>
              <a:rPr lang="en-GB" sz="1400" dirty="0" smtClean="0"/>
              <a:t>‘ideas book’ </a:t>
            </a:r>
            <a:r>
              <a:rPr lang="en-GB" sz="1400" dirty="0"/>
              <a:t>with more than 100 ideas to help bring the vision to life, </a:t>
            </a:r>
            <a:r>
              <a:rPr lang="en-GB" sz="1400" dirty="0" smtClean="0"/>
              <a:t>a standard presentation slide deck, and there’s also a </a:t>
            </a:r>
            <a:r>
              <a:rPr lang="en-GB" sz="1400" dirty="0"/>
              <a:t>space for you to let others know how you are contributing to delivering the vision, as well as </a:t>
            </a:r>
            <a:r>
              <a:rPr lang="en-GB" sz="1400" dirty="0" smtClean="0"/>
              <a:t>finding inspiration from seeing </a:t>
            </a:r>
            <a:r>
              <a:rPr lang="en-GB" sz="1400" dirty="0"/>
              <a:t>what others are doing</a:t>
            </a:r>
            <a:r>
              <a:rPr lang="en-GB" sz="1400" dirty="0" smtClean="0"/>
              <a:t>.</a:t>
            </a:r>
          </a:p>
          <a:p>
            <a:pPr marL="0" indent="0">
              <a:buNone/>
            </a:pPr>
            <a:endParaRPr lang="en-GB" sz="1400" b="1" dirty="0" smtClean="0">
              <a:hlinkClick r:id="rId2"/>
            </a:endParaRPr>
          </a:p>
          <a:p>
            <a:pPr marL="0" indent="0">
              <a:buNone/>
            </a:pPr>
            <a:r>
              <a:rPr lang="en-GB" sz="1400" b="1" dirty="0" smtClean="0">
                <a:hlinkClick r:id="rId3"/>
              </a:rPr>
              <a:t>Access </a:t>
            </a:r>
            <a:r>
              <a:rPr lang="en-GB" sz="1400" b="1" dirty="0">
                <a:hlinkClick r:id="rId3"/>
              </a:rPr>
              <a:t>the User Manual </a:t>
            </a:r>
            <a:r>
              <a:rPr lang="en-GB" sz="1400" b="1" dirty="0" smtClean="0">
                <a:hlinkClick r:id="rId3"/>
              </a:rPr>
              <a:t>here</a:t>
            </a:r>
            <a:endParaRPr lang="en-GB" sz="1400" b="1" dirty="0" smtClean="0"/>
          </a:p>
          <a:p>
            <a:pPr marL="0" indent="0">
              <a:buNone/>
            </a:pPr>
            <a:r>
              <a:rPr lang="en-GB" sz="1400" b="1" u="sng" dirty="0" smtClean="0">
                <a:hlinkClick r:id="rId4"/>
              </a:rPr>
              <a:t>Access the Ideas Book here</a:t>
            </a:r>
            <a:endParaRPr lang="en-GB" sz="1400" b="1" u="sng" dirty="0" smtClean="0"/>
          </a:p>
          <a:p>
            <a:pPr marL="0" indent="0">
              <a:buNone/>
            </a:pPr>
            <a:r>
              <a:rPr lang="en-GB" sz="1400" b="1" u="sng" dirty="0" smtClean="0">
                <a:hlinkClick r:id="rId5"/>
              </a:rPr>
              <a:t>Standard Vision presentation deck</a:t>
            </a:r>
            <a:endParaRPr lang="en-GB" sz="1400" b="1" u="sng" dirty="0"/>
          </a:p>
          <a:p>
            <a:pPr marL="0" indent="0">
              <a:buNone/>
            </a:pPr>
            <a:endParaRPr lang="en-GB" sz="1800" dirty="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a:p>
            <a:pPr marL="0" indent="0">
              <a:buNone/>
            </a:pPr>
            <a:endParaRPr lang="en-GB" sz="2200" dirty="0"/>
          </a:p>
          <a:p>
            <a:pPr marL="0" indent="0">
              <a:buNone/>
            </a:pPr>
            <a:endParaRPr lang="en-GB" sz="2200" dirty="0" smtClean="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Tree>
    <p:extLst>
      <p:ext uri="{BB962C8B-B14F-4D97-AF65-F5344CB8AC3E}">
        <p14:creationId xmlns:p14="http://schemas.microsoft.com/office/powerpoint/2010/main" val="2433228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1297"/>
            <a:ext cx="9144000" cy="114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624" y="0"/>
            <a:ext cx="1427832" cy="910939"/>
          </a:xfrm>
          <a:prstGeom prst="rect">
            <a:avLst/>
          </a:prstGeom>
        </p:spPr>
      </p:pic>
      <p:sp>
        <p:nvSpPr>
          <p:cNvPr id="7" name="Title 1"/>
          <p:cNvSpPr txBox="1">
            <a:spLocks/>
          </p:cNvSpPr>
          <p:nvPr/>
        </p:nvSpPr>
        <p:spPr bwMode="auto">
          <a:xfrm>
            <a:off x="755576" y="1344724"/>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b="1" kern="0" dirty="0" smtClean="0"/>
              <a:t>Communications resources</a:t>
            </a:r>
            <a:endParaRPr lang="en-GB" b="1" kern="0" dirty="0"/>
          </a:p>
        </p:txBody>
      </p:sp>
      <p:sp>
        <p:nvSpPr>
          <p:cNvPr id="8" name="Subtitle 2"/>
          <p:cNvSpPr txBox="1">
            <a:spLocks/>
          </p:cNvSpPr>
          <p:nvPr/>
        </p:nvSpPr>
        <p:spPr bwMode="auto">
          <a:xfrm>
            <a:off x="755576" y="2061964"/>
            <a:ext cx="7772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r>
              <a:rPr lang="en-GB" b="1" kern="0" dirty="0" smtClean="0"/>
              <a:t>All resources available upon request to essex.partners@essex.gov.uk</a:t>
            </a:r>
            <a:endParaRPr lang="en-GB" b="1" kern="0" dirty="0"/>
          </a:p>
        </p:txBody>
      </p:sp>
    </p:spTree>
    <p:extLst>
      <p:ext uri="{BB962C8B-B14F-4D97-AF65-F5344CB8AC3E}">
        <p14:creationId xmlns:p14="http://schemas.microsoft.com/office/powerpoint/2010/main" val="3981765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6613</TotalTime>
  <Words>1547</Words>
  <Application>Microsoft Office PowerPoint</Application>
  <PresentationFormat>On-screen Show (16:9)</PresentationFormat>
  <Paragraphs>233</Paragraphs>
  <Slides>21</Slides>
  <Notes>3</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Blank</vt:lpstr>
      <vt:lpstr>Office Theme</vt:lpstr>
      <vt:lpstr>PowerPoint Presentation</vt:lpstr>
      <vt:lpstr>Toolkit overview</vt:lpstr>
      <vt:lpstr>What is the Future of Essex?</vt:lpstr>
      <vt:lpstr>PowerPoint Presentation</vt:lpstr>
      <vt:lpstr>PowerPoint Presentation</vt:lpstr>
      <vt:lpstr>PowerPoint Presentation</vt:lpstr>
      <vt:lpstr>PowerPoint Presentation</vt:lpstr>
      <vt:lpstr>We Can: Executive resources</vt:lpstr>
      <vt:lpstr>PowerPoint Presentation</vt:lpstr>
      <vt:lpstr>Look and feel</vt:lpstr>
      <vt:lpstr>Photography</vt:lpstr>
      <vt:lpstr>Video</vt:lpstr>
      <vt:lpstr>Digital assets</vt:lpstr>
      <vt:lpstr>Event branding</vt:lpstr>
      <vt:lpstr>Statements to provoke thought</vt:lpstr>
      <vt:lpstr>PowerPoint Presentation</vt:lpstr>
      <vt:lpstr>Inspire - Educate - Reinforce</vt:lpstr>
      <vt:lpstr>Example approach</vt:lpstr>
      <vt:lpstr>Vision in action: Essex examples</vt:lpstr>
      <vt:lpstr>Action plan template</vt:lpstr>
      <vt:lpstr>PowerPoint Presentation</vt:lpstr>
    </vt:vector>
  </TitlesOfParts>
  <Company>Essex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here</dc:title>
  <dc:creator>Louisa.Wilson</dc:creator>
  <cp:lastModifiedBy>Clare.McLean</cp:lastModifiedBy>
  <cp:revision>90</cp:revision>
  <cp:lastPrinted>2017-02-22T09:13:39Z</cp:lastPrinted>
  <dcterms:created xsi:type="dcterms:W3CDTF">2017-02-15T08:36:31Z</dcterms:created>
  <dcterms:modified xsi:type="dcterms:W3CDTF">2018-03-28T15:45:22Z</dcterms:modified>
</cp:coreProperties>
</file>